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17" r:id="rId1"/>
    <p:sldMasterId id="2147483730" r:id="rId2"/>
  </p:sldMasterIdLst>
  <p:notesMasterIdLst>
    <p:notesMasterId r:id="rId22"/>
  </p:notesMasterIdLst>
  <p:sldIdLst>
    <p:sldId id="352" r:id="rId3"/>
    <p:sldId id="359" r:id="rId4"/>
    <p:sldId id="404" r:id="rId5"/>
    <p:sldId id="361" r:id="rId6"/>
    <p:sldId id="405" r:id="rId7"/>
    <p:sldId id="423" r:id="rId8"/>
    <p:sldId id="416" r:id="rId9"/>
    <p:sldId id="372" r:id="rId10"/>
    <p:sldId id="385" r:id="rId11"/>
    <p:sldId id="420" r:id="rId12"/>
    <p:sldId id="380" r:id="rId13"/>
    <p:sldId id="418" r:id="rId14"/>
    <p:sldId id="421" r:id="rId15"/>
    <p:sldId id="424" r:id="rId16"/>
    <p:sldId id="401" r:id="rId17"/>
    <p:sldId id="403" r:id="rId18"/>
    <p:sldId id="422" r:id="rId19"/>
    <p:sldId id="398" r:id="rId20"/>
    <p:sldId id="397" r:id="rId21"/>
  </p:sldIdLst>
  <p:sldSz cx="17068800" cy="9601200"/>
  <p:notesSz cx="9236075" cy="6950075"/>
  <p:embeddedFontLst>
    <p:embeddedFont>
      <p:font typeface="Alexandria" pitchFamily="2" charset="-78"/>
      <p:regular r:id="rId23"/>
      <p:bold r:id="rId24"/>
    </p:embeddedFont>
    <p:embeddedFont>
      <p:font typeface="Alexandria Black" pitchFamily="2" charset="-78"/>
      <p:bold r:id="rId25"/>
    </p:embeddedFont>
    <p:embeddedFont>
      <p:font typeface="Alexandria ExtraBold" pitchFamily="2" charset="-78"/>
      <p:bold r:id="rId26"/>
    </p:embeddedFont>
    <p:embeddedFont>
      <p:font typeface="Alexandria Light" pitchFamily="2" charset="-78"/>
      <p:regular r:id="rId27"/>
    </p:embeddedFont>
    <p:embeddedFont>
      <p:font typeface="Alexandria Medium" pitchFamily="2" charset="-78"/>
      <p:regular r:id="rId28"/>
    </p:embeddedFont>
    <p:embeddedFont>
      <p:font typeface="Alexandria SemiBold" pitchFamily="2" charset="-78"/>
      <p:bold r:id="rId29"/>
    </p:embeddedFont>
    <p:embeddedFont>
      <p:font typeface="DIN NEXT™ ARABIC REGULAR" panose="020B0503020203050203" charset="-78"/>
      <p:regular r:id="rId30"/>
    </p:embeddedFont>
  </p:embeddedFontLst>
  <p:defaultTextStyle>
    <a:defPPr>
      <a:defRPr lang="en-US"/>
    </a:defPPr>
    <a:lvl1pPr marL="0" algn="l" defTabSz="4570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35" algn="l" defTabSz="4570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71" algn="l" defTabSz="4570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05" algn="l" defTabSz="4570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40" algn="l" defTabSz="4570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175" algn="l" defTabSz="4570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211" algn="l" defTabSz="4570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245" algn="l" defTabSz="4570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281" algn="l" defTabSz="4570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دليل الاستخدام و العناوين" id="{DBA00B80-1F17-49E0-946F-1C5A904DB374}">
          <p14:sldIdLst>
            <p14:sldId id="352"/>
            <p14:sldId id="359"/>
            <p14:sldId id="404"/>
          </p14:sldIdLst>
        </p14:section>
        <p14:section name="معلومات المشروع" id="{AE48BB5E-5601-47BC-8166-51A1D6046868}">
          <p14:sldIdLst>
            <p14:sldId id="361"/>
            <p14:sldId id="405"/>
          </p14:sldIdLst>
        </p14:section>
        <p14:section name="الموقع  العام و المناظير" id="{E04820FC-5582-4AC7-9663-2C3177D65304}">
          <p14:sldIdLst>
            <p14:sldId id="423"/>
            <p14:sldId id="416"/>
            <p14:sldId id="372"/>
          </p14:sldIdLst>
        </p14:section>
        <p14:section name="مخططات المشروع" id="{76AA70D7-53CE-4D08-BC7B-B4E201B75736}">
          <p14:sldIdLst>
            <p14:sldId id="385"/>
            <p14:sldId id="420"/>
            <p14:sldId id="380"/>
            <p14:sldId id="418"/>
          </p14:sldIdLst>
        </p14:section>
        <p14:section name="قواعد التكوين" id="{5A3514EC-71BD-446B-990C-9D87EAA701D4}">
          <p14:sldIdLst>
            <p14:sldId id="421"/>
          </p14:sldIdLst>
        </p14:section>
        <p14:section name="العناصر المعمارية" id="{3AD888A1-D508-47B9-8A17-F3C51D080A17}">
          <p14:sldIdLst>
            <p14:sldId id="424"/>
          </p14:sldIdLst>
        </p14:section>
        <p14:section name="الالوان و المواد" id="{F26AB49D-6170-4D9A-802E-A41D98569B1F}">
          <p14:sldIdLst>
            <p14:sldId id="401"/>
          </p14:sldIdLst>
        </p14:section>
        <p14:section name="عناصر الموقع العام" id="{F44E102F-7E1D-44C5-9496-19B6F4F95576}">
          <p14:sldIdLst>
            <p14:sldId id="403"/>
            <p14:sldId id="422"/>
          </p14:sldIdLst>
        </p14:section>
        <p14:section name="التعهد" id="{9113EEDD-7C43-479E-A572-3F4D4927DC1B}">
          <p14:sldIdLst>
            <p14:sldId id="398"/>
            <p14:sldId id="3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33" userDrawn="1">
          <p15:clr>
            <a:srgbClr val="A4A3A4"/>
          </p15:clr>
        </p15:guide>
        <p15:guide id="2" pos="10275" userDrawn="1">
          <p15:clr>
            <a:srgbClr val="A4A3A4"/>
          </p15:clr>
        </p15:guide>
        <p15:guide id="3" pos="44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E213478-C9C9-470A-FD7B-3AE08FD1F81F}" name="Abdul wahab" initials="AA" userId="S::a.aldulaijan@cleardes.com::704b5e44-c7b5-4a29-bd7f-cf183e75daa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6D78"/>
    <a:srgbClr val="436B75"/>
    <a:srgbClr val="E7EFF1"/>
    <a:srgbClr val="6F9781"/>
    <a:srgbClr val="6C9BA9"/>
    <a:srgbClr val="F8F9F8"/>
    <a:srgbClr val="E4E8E4"/>
    <a:srgbClr val="3F76A3"/>
    <a:srgbClr val="4682B5"/>
    <a:srgbClr val="D2D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228" y="48"/>
      </p:cViewPr>
      <p:guideLst>
        <p:guide orient="horz" pos="733"/>
        <p:guide pos="10275"/>
        <p:guide pos="4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microsoft.com/office/2018/10/relationships/authors" Target="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microsoft.com/office/2016/11/relationships/changesInfo" Target="changesInfos/changesInfo1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wadah Aloufi" userId="b2db5dfd-34ef-4812-a8c5-612712aabe97" providerId="ADAL" clId="{9B591B58-070D-45D0-94C5-3B1E552997AB}"/>
    <pc:docChg chg="undo custSel modSld">
      <pc:chgData name="Mawadah Aloufi" userId="b2db5dfd-34ef-4812-a8c5-612712aabe97" providerId="ADAL" clId="{9B591B58-070D-45D0-94C5-3B1E552997AB}" dt="2026-06-17T06:40:19.409" v="22" actId="478"/>
      <pc:docMkLst>
        <pc:docMk/>
      </pc:docMkLst>
      <pc:sldChg chg="addSp delSp modSp mod">
        <pc:chgData name="Mawadah Aloufi" userId="b2db5dfd-34ef-4812-a8c5-612712aabe97" providerId="ADAL" clId="{9B591B58-070D-45D0-94C5-3B1E552997AB}" dt="2026-06-17T06:40:19.409" v="22" actId="478"/>
        <pc:sldMkLst>
          <pc:docMk/>
          <pc:sldMk cId="1672680397" sldId="352"/>
        </pc:sldMkLst>
      </pc:sldChg>
      <pc:sldChg chg="addSp delSp modSp mod">
        <pc:chgData name="Mawadah Aloufi" userId="b2db5dfd-34ef-4812-a8c5-612712aabe97" providerId="ADAL" clId="{9B591B58-070D-45D0-94C5-3B1E552997AB}" dt="2026-06-17T06:38:10.480" v="8" actId="478"/>
        <pc:sldMkLst>
          <pc:docMk/>
          <pc:sldMk cId="1036310403" sldId="359"/>
        </pc:sldMkLst>
      </pc:sldChg>
    </pc:docChg>
  </pc:docChgLst>
  <pc:docChgLst>
    <pc:chgData name="Shahad Alzahrani" userId="334d3207-1e92-4972-a101-e86c9e042a94" providerId="ADAL" clId="{51F02FCB-5ADE-40C3-BBC7-6088C041AA54}"/>
    <pc:docChg chg="custSel modSld">
      <pc:chgData name="Shahad Alzahrani" userId="334d3207-1e92-4972-a101-e86c9e042a94" providerId="ADAL" clId="{51F02FCB-5ADE-40C3-BBC7-6088C041AA54}" dt="2026-06-23T12:02:23.243" v="0" actId="478"/>
      <pc:docMkLst>
        <pc:docMk/>
      </pc:docMkLst>
      <pc:sldChg chg="delSp mod">
        <pc:chgData name="Shahad Alzahrani" userId="334d3207-1e92-4972-a101-e86c9e042a94" providerId="ADAL" clId="{51F02FCB-5ADE-40C3-BBC7-6088C041AA54}" dt="2026-06-23T12:02:23.243" v="0" actId="478"/>
        <pc:sldMkLst>
          <pc:docMk/>
          <pc:sldMk cId="1672680397" sldId="352"/>
        </pc:sldMkLst>
        <pc:picChg chg="del">
          <ac:chgData name="Shahad Alzahrani" userId="334d3207-1e92-4972-a101-e86c9e042a94" providerId="ADAL" clId="{51F02FCB-5ADE-40C3-BBC7-6088C041AA54}" dt="2026-06-23T12:02:23.243" v="0" actId="478"/>
          <ac:picMkLst>
            <pc:docMk/>
            <pc:sldMk cId="1672680397" sldId="352"/>
            <ac:picMk id="6" creationId="{72141496-8E98-2AC7-1B69-3FD1DD6F3B0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299" cy="349113"/>
          </a:xfrm>
          <a:prstGeom prst="rect">
            <a:avLst/>
          </a:prstGeom>
        </p:spPr>
        <p:txBody>
          <a:bodyPr vert="horz" lIns="92480" tIns="46241" rIns="92480" bIns="4624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2173" y="0"/>
            <a:ext cx="4002299" cy="349113"/>
          </a:xfrm>
          <a:prstGeom prst="rect">
            <a:avLst/>
          </a:prstGeom>
        </p:spPr>
        <p:txBody>
          <a:bodyPr vert="horz" lIns="92480" tIns="46241" rIns="92480" bIns="46241" rtlCol="0"/>
          <a:lstStyle>
            <a:lvl1pPr algn="r">
              <a:defRPr sz="1200"/>
            </a:lvl1pPr>
          </a:lstStyle>
          <a:p>
            <a:fld id="{341DDC17-1139-4942-B2BB-156681C6E4AB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33650" y="868363"/>
            <a:ext cx="4168775" cy="2346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0" tIns="46241" rIns="92480" bIns="4624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608" y="3344726"/>
            <a:ext cx="7388860" cy="2736591"/>
          </a:xfrm>
          <a:prstGeom prst="rect">
            <a:avLst/>
          </a:prstGeom>
        </p:spPr>
        <p:txBody>
          <a:bodyPr vert="horz" lIns="92480" tIns="46241" rIns="92480" bIns="4624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00964"/>
            <a:ext cx="4002299" cy="349112"/>
          </a:xfrm>
          <a:prstGeom prst="rect">
            <a:avLst/>
          </a:prstGeom>
        </p:spPr>
        <p:txBody>
          <a:bodyPr vert="horz" lIns="92480" tIns="46241" rIns="92480" bIns="4624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2173" y="6600964"/>
            <a:ext cx="4002299" cy="349112"/>
          </a:xfrm>
          <a:prstGeom prst="rect">
            <a:avLst/>
          </a:prstGeom>
        </p:spPr>
        <p:txBody>
          <a:bodyPr vert="horz" lIns="92480" tIns="46241" rIns="92480" bIns="46241" rtlCol="0" anchor="b"/>
          <a:lstStyle>
            <a:lvl1pPr algn="r">
              <a:defRPr sz="1200"/>
            </a:lvl1pPr>
          </a:lstStyle>
          <a:p>
            <a:fld id="{F4605932-869D-4DA9-85BF-B9FC03854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964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7970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1pPr>
    <a:lvl2pPr marL="639850" algn="l" defTabSz="127970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2pPr>
    <a:lvl3pPr marL="1279700" algn="l" defTabSz="127970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3pPr>
    <a:lvl4pPr marL="1919548" algn="l" defTabSz="127970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4pPr>
    <a:lvl5pPr marL="2559397" algn="l" defTabSz="127970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5pPr>
    <a:lvl6pPr marL="3199245" algn="l" defTabSz="127970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6pPr>
    <a:lvl7pPr marL="3839095" algn="l" defTabSz="127970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7pPr>
    <a:lvl8pPr marL="4478944" algn="l" defTabSz="127970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8pPr>
    <a:lvl9pPr marL="5118793" algn="l" defTabSz="127970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23988-8B64-002E-9DD0-7819CFE79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868-02B3-D4AF-5505-18B9D6D2B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33650" y="868363"/>
            <a:ext cx="4168775" cy="23463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ADB7CA-21FA-08ED-4C21-B94EECC58A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2694C7-A727-3F1B-ABA4-F382F3CE94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5932-869D-4DA9-85BF-B9FC0385428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577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64B03-456A-B0FA-4A35-D8A38E6DC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7301F4-425F-1387-1239-359688FFF9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33650" y="868363"/>
            <a:ext cx="4168775" cy="23463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37E6D4-0A85-6621-779B-0C73BB820B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9A47A2-16B3-5B29-C22B-ED89288271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5932-869D-4DA9-85BF-B9FC0385428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492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6ADD2-7940-AC3F-8EB1-CEF90D880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C304FD-9009-2C69-DC46-9DA1E37B60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33650" y="868363"/>
            <a:ext cx="4168775" cy="23463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9FF78B-3522-1AE6-8250-D59F3B7067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B9F59-B635-6F25-D38F-34144C5850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5932-869D-4DA9-85BF-B9FC0385428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545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82608-95D0-4395-45F7-272A14E94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B833C6-C225-2CAE-1D4E-864E6A831C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33650" y="868363"/>
            <a:ext cx="4168775" cy="23463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DF1407-3954-FED7-97B7-BAA4D5C44C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A36C0-1D18-1818-61C7-47935B32BC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5932-869D-4DA9-85BF-B9FC0385428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2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0F008-2C45-2040-E5F3-E80486D4D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EA4942-849C-8F63-E731-4F50212FFC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2F69E8-75D0-6148-EAEE-3CF7DB60E1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3D3E29-3AE8-78DF-D6DA-431A89B0F4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5932-869D-4DA9-85BF-B9FC0385428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862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5932-869D-4DA9-85BF-B9FC0385428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945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3140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4" y="640080"/>
            <a:ext cx="5505132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256463" y="1382396"/>
            <a:ext cx="864108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5704" y="2880360"/>
            <a:ext cx="5505132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10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636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214860" y="511175"/>
            <a:ext cx="3680460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3480" y="511175"/>
            <a:ext cx="10828020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08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97F3473F-D9E9-023F-B889-C71C8F7A5A26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04F0D6FC-5993-92BB-3098-E4ED86A947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68339" y="2675270"/>
            <a:ext cx="6038261" cy="5683250"/>
          </a:xfrm>
        </p:spPr>
        <p:txBody>
          <a:bodyPr/>
          <a:lstStyle/>
          <a:p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59678B58-CC10-FC60-7EFB-FF68385A6A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ED374C1-A7E4-0C43-8CE3-17E983EEE5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50288" y="3079750"/>
            <a:ext cx="6413500" cy="493395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A3B28A6A-FA47-24E6-4A2C-B56AACFD924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87746031"/>
              </p:ext>
            </p:extLst>
          </p:nvPr>
        </p:nvGraphicFramePr>
        <p:xfrm>
          <a:off x="13360657" y="7164829"/>
          <a:ext cx="2610619" cy="1345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0619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المشروع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:(Project Name</a:t>
                      </a:r>
                      <a:endParaRPr lang="ar-SA" sz="1100" b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مساحة المشروع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Project Area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0284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نوع المشروع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Project Type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01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النمط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/ الطراز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Architectural Style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777791"/>
                  </a:ext>
                </a:extLst>
              </a:tr>
            </a:tbl>
          </a:graphicData>
        </a:graphic>
      </p:graphicFrame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7FA260A8-B8CB-CB6E-BEBA-CC7F8258D4A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784317638"/>
              </p:ext>
            </p:extLst>
          </p:nvPr>
        </p:nvGraphicFramePr>
        <p:xfrm>
          <a:off x="13360657" y="4734471"/>
          <a:ext cx="2633735" cy="1681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3735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رقم القطعة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:(Plot Number</a:t>
                      </a:r>
                      <a:endParaRPr lang="ar-SA" sz="1100" b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رقم المخطط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:(S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ub-Division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0284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الحي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District Name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01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البلدية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Municipality Name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874368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مساحة الارض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Land Area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688884"/>
                  </a:ext>
                </a:extLst>
              </a:tr>
            </a:tbl>
          </a:graphicData>
        </a:graphic>
      </p:graphicFrame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DE46D6D8-C677-8DE5-82F1-3D32AE9245C3}"/>
              </a:ext>
            </a:extLst>
          </p:cNvPr>
          <p:cNvSpPr txBox="1">
            <a:spLocks/>
          </p:cNvSpPr>
          <p:nvPr userDrawn="1"/>
        </p:nvSpPr>
        <p:spPr>
          <a:xfrm>
            <a:off x="10876465" y="2352181"/>
            <a:ext cx="52126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defTabSz="829544" rtl="1">
              <a:defRPr sz="2400">
                <a:solidFill>
                  <a:srgbClr val="B78C57"/>
                </a:solidFill>
                <a:cs typeface="DIN Next LT Arabic Medium" panose="020B0503020203050203" pitchFamily="34" charset="-78"/>
              </a:defRPr>
            </a:lvl1pPr>
            <a:lvl2pPr marL="0" indent="0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FontTx/>
              <a:buNone/>
              <a:defRPr sz="1100" kern="1200">
                <a:solidFill>
                  <a:srgbClr val="185F44"/>
                </a:solidFill>
                <a:latin typeface="+mn-lt"/>
                <a:ea typeface="+mn-ea"/>
                <a:cs typeface="+mn-cs"/>
              </a:defRPr>
            </a:lvl2pPr>
            <a:lvl3pPr marL="195955" indent="-195955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 kern="1200">
                <a:solidFill>
                  <a:srgbClr val="185F44"/>
                </a:solidFill>
                <a:latin typeface="+mn-lt"/>
                <a:ea typeface="+mn-ea"/>
                <a:cs typeface="+mn-cs"/>
              </a:defRPr>
            </a:lvl3pPr>
            <a:lvl4pPr marL="391910" indent="-130637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-"/>
              <a:defRPr sz="1100" kern="1200">
                <a:solidFill>
                  <a:srgbClr val="185F44"/>
                </a:solidFill>
                <a:latin typeface="+mn-lt"/>
                <a:ea typeface="+mn-ea"/>
                <a:cs typeface="+mn-cs"/>
              </a:defRPr>
            </a:lvl4pPr>
            <a:lvl5pPr marL="587866" indent="-195955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 kern="1200" baseline="0">
                <a:solidFill>
                  <a:srgbClr val="185F44"/>
                </a:solidFill>
                <a:latin typeface="+mn-lt"/>
                <a:ea typeface="+mn-ea"/>
                <a:cs typeface="+mn-cs"/>
              </a:defRPr>
            </a:lvl5pPr>
            <a:lvl6pPr marL="783821" indent="-130637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045094" indent="-261274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36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175731" indent="-130637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525561" indent="-207386" algn="r" defTabSz="829544" rtl="1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1400">
                <a:solidFill>
                  <a:srgbClr val="3A5C64"/>
                </a:solidFill>
                <a:latin typeface="Alexandria SemiBold" pitchFamily="2" charset="-78"/>
                <a:cs typeface="Alexandria SemiBold" pitchFamily="2" charset="-78"/>
              </a:rPr>
              <a:t>بيانات المالك والملكية</a:t>
            </a:r>
            <a:r>
              <a:rPr lang="en-US" sz="120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:(Owner &amp; Property Details) 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7761038C-89EB-4C12-413E-CA25D104D35B}"/>
              </a:ext>
            </a:extLst>
          </p:cNvPr>
          <p:cNvSpPr txBox="1">
            <a:spLocks/>
          </p:cNvSpPr>
          <p:nvPr userDrawn="1"/>
        </p:nvSpPr>
        <p:spPr>
          <a:xfrm>
            <a:off x="11135133" y="4329582"/>
            <a:ext cx="49539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defTabSz="829544" rtl="1">
              <a:defRPr sz="1600" b="1">
                <a:solidFill>
                  <a:srgbClr val="85826B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defRPr>
            </a:lvl1pPr>
            <a:lvl2pPr marL="0" indent="0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FontTx/>
              <a:buNone/>
              <a:defRPr sz="1100">
                <a:solidFill>
                  <a:srgbClr val="185F44"/>
                </a:solidFill>
              </a:defRPr>
            </a:lvl2pPr>
            <a:lvl3pPr marL="195955" indent="-195955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>
                <a:solidFill>
                  <a:srgbClr val="185F44"/>
                </a:solidFill>
              </a:defRPr>
            </a:lvl3pPr>
            <a:lvl4pPr marL="391910" indent="-130637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-"/>
              <a:defRPr sz="1100">
                <a:solidFill>
                  <a:srgbClr val="185F44"/>
                </a:solidFill>
              </a:defRPr>
            </a:lvl4pPr>
            <a:lvl5pPr marL="587866" indent="-195955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 baseline="0">
                <a:solidFill>
                  <a:srgbClr val="185F44"/>
                </a:solidFill>
              </a:defRPr>
            </a:lvl5pPr>
            <a:lvl6pPr marL="783821" indent="-130637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>
                <a:solidFill>
                  <a:schemeClr val="tx2"/>
                </a:solidFill>
              </a:defRPr>
            </a:lvl6pPr>
            <a:lvl7pPr marL="1045094" indent="-261274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361">
                <a:solidFill>
                  <a:schemeClr val="tx2"/>
                </a:solidFill>
              </a:defRPr>
            </a:lvl7pPr>
            <a:lvl8pPr marL="1175731" indent="-130637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>
                <a:solidFill>
                  <a:schemeClr val="tx2"/>
                </a:solidFill>
              </a:defRPr>
            </a:lvl8pPr>
            <a:lvl9pPr marL="3525561" indent="-207386" algn="r" defTabSz="829544" rtl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/>
            </a:lvl9pPr>
          </a:lstStyle>
          <a:p>
            <a:r>
              <a:rPr lang="ar-SA" sz="1400" b="0">
                <a:solidFill>
                  <a:srgbClr val="3A5C64"/>
                </a:solidFill>
                <a:latin typeface="Alexandria SemiBold" pitchFamily="2" charset="-78"/>
                <a:cs typeface="Alexandria SemiBold" pitchFamily="2" charset="-78"/>
              </a:rPr>
              <a:t>بيانات الموقع والارض</a:t>
            </a:r>
            <a:r>
              <a:rPr lang="en-US" sz="1400" b="0">
                <a:solidFill>
                  <a:srgbClr val="3A5C64"/>
                </a:solidFill>
                <a:latin typeface="Alexandria SemiBold" pitchFamily="2" charset="-78"/>
                <a:cs typeface="Alexandria SemiBold" pitchFamily="2" charset="-78"/>
              </a:rPr>
              <a:t> </a:t>
            </a:r>
            <a:r>
              <a:rPr lang="en-US" sz="1200" b="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:(Location &amp; Land Details) </a:t>
            </a:r>
            <a:endParaRPr lang="ar-SA" sz="1200" b="0">
              <a:solidFill>
                <a:srgbClr val="3A5C64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4B650DCF-441B-AAA0-BADE-BE669889A1A5}"/>
              </a:ext>
            </a:extLst>
          </p:cNvPr>
          <p:cNvSpPr txBox="1">
            <a:spLocks/>
          </p:cNvSpPr>
          <p:nvPr userDrawn="1"/>
        </p:nvSpPr>
        <p:spPr>
          <a:xfrm>
            <a:off x="9939651" y="6751211"/>
            <a:ext cx="61494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defTabSz="829544" rtl="1">
              <a:defRPr sz="1600" b="1">
                <a:solidFill>
                  <a:srgbClr val="85826B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defRPr>
            </a:lvl1pPr>
            <a:lvl2pPr marL="0" indent="0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FontTx/>
              <a:buNone/>
              <a:defRPr sz="1100">
                <a:solidFill>
                  <a:srgbClr val="185F44"/>
                </a:solidFill>
              </a:defRPr>
            </a:lvl2pPr>
            <a:lvl3pPr marL="195955" indent="-195955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>
                <a:solidFill>
                  <a:srgbClr val="185F44"/>
                </a:solidFill>
              </a:defRPr>
            </a:lvl3pPr>
            <a:lvl4pPr marL="391910" indent="-130637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-"/>
              <a:defRPr sz="1100">
                <a:solidFill>
                  <a:srgbClr val="185F44"/>
                </a:solidFill>
              </a:defRPr>
            </a:lvl4pPr>
            <a:lvl5pPr marL="587866" indent="-195955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 baseline="0">
                <a:solidFill>
                  <a:srgbClr val="185F44"/>
                </a:solidFill>
              </a:defRPr>
            </a:lvl5pPr>
            <a:lvl6pPr marL="783821" indent="-130637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>
                <a:solidFill>
                  <a:schemeClr val="tx2"/>
                </a:solidFill>
              </a:defRPr>
            </a:lvl6pPr>
            <a:lvl7pPr marL="1045094" indent="-261274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361">
                <a:solidFill>
                  <a:schemeClr val="tx2"/>
                </a:solidFill>
              </a:defRPr>
            </a:lvl7pPr>
            <a:lvl8pPr marL="1175731" indent="-130637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>
                <a:solidFill>
                  <a:schemeClr val="tx2"/>
                </a:solidFill>
              </a:defRPr>
            </a:lvl8pPr>
            <a:lvl9pPr marL="3525561" indent="-207386" algn="r" defTabSz="829544" rtl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/>
            </a:lvl9pPr>
          </a:lstStyle>
          <a:p>
            <a:r>
              <a:rPr lang="ar-SA" sz="1400" b="0">
                <a:solidFill>
                  <a:srgbClr val="3A5C64"/>
                </a:solidFill>
                <a:latin typeface="Alexandria SemiBold" pitchFamily="2" charset="-78"/>
                <a:cs typeface="Alexandria SemiBold" pitchFamily="2" charset="-78"/>
              </a:rPr>
              <a:t>بيانات المشروع والتوجه التصميمي</a:t>
            </a:r>
            <a:r>
              <a:rPr lang="en-US" sz="1400" b="0">
                <a:solidFill>
                  <a:srgbClr val="3A5C64"/>
                </a:solidFill>
                <a:latin typeface="Alexandria SemiBold" pitchFamily="2" charset="-78"/>
                <a:cs typeface="Alexandria SemiBold" pitchFamily="2" charset="-78"/>
              </a:rPr>
              <a:t>  </a:t>
            </a:r>
            <a:r>
              <a:rPr lang="en-US" sz="1200" b="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:(Project &amp; Design Direction Details) </a:t>
            </a:r>
            <a:endParaRPr lang="ar-SA" sz="1200" b="0">
              <a:solidFill>
                <a:srgbClr val="3A5C64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15025016-D120-57B0-421B-E85CA7509D8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2150634"/>
              </p:ext>
            </p:extLst>
          </p:nvPr>
        </p:nvGraphicFramePr>
        <p:xfrm>
          <a:off x="13360657" y="2768181"/>
          <a:ext cx="2619935" cy="134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935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المالك </a:t>
                      </a:r>
                      <a:r>
                        <a:rPr lang="ar-SA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:(Owner Name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رقم الهوية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ID Number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0284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رقم الصك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:(Asset 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Deed Number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01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تاريخ الصك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:(Asset 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Deed Date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874368"/>
                  </a:ext>
                </a:extLst>
              </a:tr>
            </a:tbl>
          </a:graphicData>
        </a:graphic>
      </p:graphicFrame>
      <p:grpSp>
        <p:nvGrpSpPr>
          <p:cNvPr id="37" name="Group 36">
            <a:extLst>
              <a:ext uri="{FF2B5EF4-FFF2-40B4-BE49-F238E27FC236}">
                <a16:creationId xmlns:a16="http://schemas.microsoft.com/office/drawing/2014/main" id="{77210B04-CC10-23BB-2E6F-8C1C7386B055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1E49F8F-3A7B-2B55-7D34-CF07637BD60C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2"/>
              </a:pPr>
              <a:r>
                <a:rPr lang="ar-SA" sz="1100" b="1" dirty="0">
                  <a:latin typeface="Alexandria ExtraBold" pitchFamily="2" charset="-78"/>
                  <a:cs typeface="Alexandria ExtraBold" pitchFamily="2" charset="-78"/>
                </a:rPr>
                <a:t>معلومات المشروع |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A9ECFBB-091E-4EE6-14E7-31EF664971E1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2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Project Information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C93C7FF-0D58-F87C-A447-4B26D36AAA2F}"/>
              </a:ext>
            </a:extLst>
          </p:cNvPr>
          <p:cNvSpPr txBox="1"/>
          <p:nvPr userDrawn="1"/>
        </p:nvSpPr>
        <p:spPr>
          <a:xfrm>
            <a:off x="4548118" y="4967300"/>
            <a:ext cx="29637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spcBef>
                <a:spcPts val="646"/>
              </a:spcBef>
            </a:pPr>
            <a:r>
              <a:rPr lang="ar-SA" sz="900" b="1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متطلبات الرفع</a:t>
            </a:r>
            <a:endParaRPr lang="ar-SA" sz="900">
              <a:solidFill>
                <a:srgbClr val="D29440"/>
              </a:solidFill>
              <a:latin typeface="Alexandria Light" pitchFamily="2" charset="-78"/>
              <a:cs typeface="Alexandria Light" pitchFamily="2" charset="-78"/>
            </a:endParaRPr>
          </a:p>
          <a:p>
            <a:pPr algn="justLow" rtl="1">
              <a:spcBef>
                <a:spcPts val="646"/>
              </a:spcBef>
            </a:pPr>
            <a:r>
              <a:rPr lang="ar-SA" sz="9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يتم إرفاق صورة جوية للموقع بالنسبة للمدينة من موقع خرائط قوقل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26FFEFB-8E99-DB61-57C3-156F24BAAB51}"/>
              </a:ext>
            </a:extLst>
          </p:cNvPr>
          <p:cNvCxnSpPr>
            <a:cxnSpLocks/>
          </p:cNvCxnSpPr>
          <p:nvPr userDrawn="1"/>
        </p:nvCxnSpPr>
        <p:spPr>
          <a:xfrm>
            <a:off x="3765880" y="4904062"/>
            <a:ext cx="3689934" cy="0"/>
          </a:xfrm>
          <a:prstGeom prst="line">
            <a:avLst/>
          </a:prstGeom>
          <a:ln w="19050">
            <a:solidFill>
              <a:srgbClr val="6C9BA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CF70FF55-AA7E-5F71-D0B9-3291F944B03D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32C1196-618C-242E-2EE7-1AA798FD6B4A}"/>
              </a:ext>
            </a:extLst>
          </p:cNvPr>
          <p:cNvCxnSpPr>
            <a:cxnSpLocks/>
          </p:cNvCxnSpPr>
          <p:nvPr userDrawn="1"/>
        </p:nvCxnSpPr>
        <p:spPr>
          <a:xfrm>
            <a:off x="858507" y="4904062"/>
            <a:ext cx="6597307" cy="0"/>
          </a:xfrm>
          <a:prstGeom prst="line">
            <a:avLst/>
          </a:prstGeom>
          <a:ln w="28575">
            <a:solidFill>
              <a:srgbClr val="486F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6F2FD3C8-683E-1129-7255-9B6406740E81}"/>
              </a:ext>
            </a:extLst>
          </p:cNvPr>
          <p:cNvSpPr txBox="1"/>
          <p:nvPr userDrawn="1"/>
        </p:nvSpPr>
        <p:spPr>
          <a:xfrm>
            <a:off x="809713" y="4967300"/>
            <a:ext cx="385118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900" b="1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Upload Requirements</a:t>
            </a:r>
            <a:endParaRPr lang="ar-SA" sz="900" b="1">
              <a:solidFill>
                <a:srgbClr val="D29440"/>
              </a:solidFill>
              <a:latin typeface="Alexandria ExtraBold" pitchFamily="2" charset="-78"/>
              <a:cs typeface="Alexandria ExtraBold" pitchFamily="2" charset="-78"/>
            </a:endParaRPr>
          </a:p>
          <a:p>
            <a:pPr rtl="1">
              <a:spcBef>
                <a:spcPts val="646"/>
              </a:spcBef>
            </a:pPr>
            <a:r>
              <a:rPr lang="en-US" sz="9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Set the location on image of the site within the city (Google Maps)</a:t>
            </a:r>
            <a:endParaRPr lang="ar-SA" sz="900">
              <a:solidFill>
                <a:srgbClr val="D29440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D18FC5F-9603-788D-43EA-5640DD263551}"/>
              </a:ext>
            </a:extLst>
          </p:cNvPr>
          <p:cNvSpPr txBox="1"/>
          <p:nvPr userDrawn="1"/>
        </p:nvSpPr>
        <p:spPr>
          <a:xfrm>
            <a:off x="4548118" y="8357552"/>
            <a:ext cx="29637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spcBef>
                <a:spcPts val="646"/>
              </a:spcBef>
            </a:pPr>
            <a:r>
              <a:rPr lang="ar-SA" sz="900" b="1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متطلبات الرفع</a:t>
            </a:r>
            <a:endParaRPr lang="ar-SA" sz="900">
              <a:solidFill>
                <a:srgbClr val="D29440"/>
              </a:solidFill>
              <a:latin typeface="Alexandria Light" pitchFamily="2" charset="-78"/>
              <a:cs typeface="Alexandria Light" pitchFamily="2" charset="-78"/>
            </a:endParaRPr>
          </a:p>
          <a:p>
            <a:pPr algn="justLow" rtl="1">
              <a:spcBef>
                <a:spcPts val="646"/>
              </a:spcBef>
            </a:pPr>
            <a:r>
              <a:rPr lang="ar-SA" sz="9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يتم ارفاق صورة جوية للموقع بالنسبة للحي من المستكشف الجغرافي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879FAA3-D909-669F-B847-D488B9AAC87E}"/>
              </a:ext>
            </a:extLst>
          </p:cNvPr>
          <p:cNvCxnSpPr>
            <a:cxnSpLocks/>
          </p:cNvCxnSpPr>
          <p:nvPr userDrawn="1"/>
        </p:nvCxnSpPr>
        <p:spPr>
          <a:xfrm>
            <a:off x="3765880" y="8294314"/>
            <a:ext cx="3689934" cy="0"/>
          </a:xfrm>
          <a:prstGeom prst="line">
            <a:avLst/>
          </a:prstGeom>
          <a:ln w="19050">
            <a:solidFill>
              <a:srgbClr val="6C9BA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8B68C2A2-0A1C-3FAA-71BF-3A02759BBCC9}"/>
              </a:ext>
            </a:extLst>
          </p:cNvPr>
          <p:cNvCxnSpPr>
            <a:cxnSpLocks/>
          </p:cNvCxnSpPr>
          <p:nvPr userDrawn="1"/>
        </p:nvCxnSpPr>
        <p:spPr>
          <a:xfrm>
            <a:off x="858507" y="8294314"/>
            <a:ext cx="6597307" cy="0"/>
          </a:xfrm>
          <a:prstGeom prst="line">
            <a:avLst/>
          </a:prstGeom>
          <a:ln w="28575">
            <a:solidFill>
              <a:srgbClr val="486F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7F427894-5850-0BE2-3900-F8454DAA8343}"/>
              </a:ext>
            </a:extLst>
          </p:cNvPr>
          <p:cNvSpPr txBox="1"/>
          <p:nvPr userDrawn="1"/>
        </p:nvSpPr>
        <p:spPr>
          <a:xfrm>
            <a:off x="809713" y="8357552"/>
            <a:ext cx="38511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900" b="1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Upload Requirements</a:t>
            </a:r>
            <a:endParaRPr lang="ar-SA" sz="900" b="1">
              <a:solidFill>
                <a:srgbClr val="D29440"/>
              </a:solidFill>
              <a:latin typeface="Alexandria ExtraBold" pitchFamily="2" charset="-78"/>
              <a:cs typeface="Alexandria ExtraBold" pitchFamily="2" charset="-78"/>
            </a:endParaRPr>
          </a:p>
          <a:p>
            <a:pPr rtl="1">
              <a:spcBef>
                <a:spcPts val="646"/>
              </a:spcBef>
            </a:pPr>
            <a:r>
              <a:rPr lang="en-US" sz="9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Set the location on image of the site within the neighborhood in the EAMANA Geographic Explorer</a:t>
            </a:r>
            <a:endParaRPr lang="ar-SA" sz="900">
              <a:solidFill>
                <a:srgbClr val="D29440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2D2BB0B-0570-BBC8-A047-55A5FEAA6B1E}"/>
              </a:ext>
            </a:extLst>
          </p:cNvPr>
          <p:cNvSpPr txBox="1"/>
          <p:nvPr userDrawn="1"/>
        </p:nvSpPr>
        <p:spPr>
          <a:xfrm>
            <a:off x="11480800" y="1226106"/>
            <a:ext cx="5011577" cy="297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بيانات المشروع</a:t>
            </a:r>
            <a:endParaRPr lang="ar-SA" sz="1000" b="1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045871C-348C-FA00-D16C-D2B9E085B8B6}"/>
              </a:ext>
            </a:extLst>
          </p:cNvPr>
          <p:cNvSpPr txBox="1"/>
          <p:nvPr userDrawn="1"/>
        </p:nvSpPr>
        <p:spPr>
          <a:xfrm>
            <a:off x="576424" y="1226106"/>
            <a:ext cx="5878585" cy="297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Project &amp; Building Components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C0F4FE2-D162-2FF7-9C56-E11191D5C0D4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91DED29-9ED8-E247-9C55-F1892CC916C8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375F0EA-9679-C32A-7206-FD0855ECDB65}"/>
              </a:ext>
            </a:extLst>
          </p:cNvPr>
          <p:cNvSpPr txBox="1"/>
          <p:nvPr userDrawn="1"/>
        </p:nvSpPr>
        <p:spPr>
          <a:xfrm>
            <a:off x="13030627" y="8523372"/>
            <a:ext cx="296376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spcBef>
                <a:spcPts val="646"/>
              </a:spcBef>
            </a:pPr>
            <a:r>
              <a:rPr lang="ar-SA" sz="900" b="1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متطلبات الارفاق</a:t>
            </a:r>
            <a:endParaRPr lang="ar-SA" sz="900">
              <a:solidFill>
                <a:srgbClr val="D29440"/>
              </a:solidFill>
              <a:latin typeface="Alexandria Light" pitchFamily="2" charset="-78"/>
              <a:cs typeface="Alexandria Light" pitchFamily="2" charset="-78"/>
            </a:endParaRPr>
          </a:p>
          <a:p>
            <a:pPr algn="justLow" rtl="1">
              <a:spcBef>
                <a:spcPts val="646"/>
              </a:spcBef>
            </a:pPr>
            <a:r>
              <a:rPr lang="ar-SA" sz="9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يتم ارفاق البيانات المطابقة مع منصة بلدي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3D9CB84-2DEC-11BB-C1A3-E960489F75B8}"/>
              </a:ext>
            </a:extLst>
          </p:cNvPr>
          <p:cNvSpPr txBox="1"/>
          <p:nvPr userDrawn="1"/>
        </p:nvSpPr>
        <p:spPr>
          <a:xfrm>
            <a:off x="9691350" y="8523372"/>
            <a:ext cx="428987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900" b="1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Upload Requirements</a:t>
            </a:r>
            <a:endParaRPr lang="ar-SA" sz="900" b="1">
              <a:solidFill>
                <a:srgbClr val="D29440"/>
              </a:solidFill>
              <a:latin typeface="Alexandria ExtraBold" pitchFamily="2" charset="-78"/>
              <a:cs typeface="Alexandria ExtraBold" pitchFamily="2" charset="-78"/>
            </a:endParaRPr>
          </a:p>
          <a:p>
            <a:pPr>
              <a:spcBef>
                <a:spcPts val="646"/>
              </a:spcBef>
            </a:pPr>
            <a:r>
              <a:rPr lang="en-US" sz="9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Data attached in accordance with Balady portal</a:t>
            </a:r>
            <a:endParaRPr lang="ar-SA" sz="900">
              <a:solidFill>
                <a:srgbClr val="D29440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43E010-93CE-5DF8-65C7-E92E4E8FA1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0818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239FA577-87A9-46B5-C640-D4AF79DFD779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FF4AB02-060C-96C4-EE48-FC86C64FB1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2DC28F-97A5-9CCF-A900-DECC1B78D69D}"/>
              </a:ext>
            </a:extLst>
          </p:cNvPr>
          <p:cNvSpPr txBox="1"/>
          <p:nvPr userDrawn="1"/>
        </p:nvSpPr>
        <p:spPr>
          <a:xfrm>
            <a:off x="9915920" y="1226106"/>
            <a:ext cx="6576458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وصف نطاق عمل الترميم :</a:t>
            </a:r>
            <a:r>
              <a:rPr lang="ar-SA" sz="1000" b="1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اعمال الترميم والتغييرات في المشروع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FA187C8-1FFE-1B68-1A2B-CA5975A46E67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33FB457-D5F6-DB69-98BC-273BE75C7E51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2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معلومات المشروع |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D3EAC8F-D233-772A-A143-51A336B5D781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2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Project Information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7280587-CA14-419C-25AB-EFE9D20B0787}"/>
              </a:ext>
            </a:extLst>
          </p:cNvPr>
          <p:cNvSpPr txBox="1"/>
          <p:nvPr userDrawn="1"/>
        </p:nvSpPr>
        <p:spPr>
          <a:xfrm>
            <a:off x="576424" y="1226106"/>
            <a:ext cx="5878585" cy="507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Renovation Work Description &amp; Building Components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 algn="l"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Describing Renovation scope of work and how the architectural identity is applied.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93799088-2EBA-3EE7-7005-251F92DB614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75387279"/>
              </p:ext>
            </p:extLst>
          </p:nvPr>
        </p:nvGraphicFramePr>
        <p:xfrm>
          <a:off x="977900" y="2791932"/>
          <a:ext cx="10324218" cy="415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0703">
                  <a:extLst>
                    <a:ext uri="{9D8B030D-6E8A-4147-A177-3AD203B41FA5}">
                      <a16:colId xmlns:a16="http://schemas.microsoft.com/office/drawing/2014/main" val="1797599619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1254113901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1788603925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</a:tblGrid>
              <a:tr h="29262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ملاحظات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>
                          <a:latin typeface="Alexandria Light" pitchFamily="2" charset="-78"/>
                          <a:cs typeface="Alexandria Light" pitchFamily="2" charset="-78"/>
                        </a:rPr>
                        <a:t>)</a:t>
                      </a:r>
                      <a:r>
                        <a:rPr lang="en-US" sz="1100" b="0">
                          <a:latin typeface="Alexandria Light" pitchFamily="2" charset="-78"/>
                          <a:cs typeface="Alexandria Light" pitchFamily="2" charset="-78"/>
                        </a:rPr>
                        <a:t>Notes</a:t>
                      </a:r>
                      <a:r>
                        <a:rPr lang="ar-SA" sz="1100" b="0"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endParaRPr lang="en-US" sz="1100" b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عدد الوحدات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>
                          <a:latin typeface="Alexandria Light" pitchFamily="2" charset="-78"/>
                          <a:cs typeface="Alexandria Light" pitchFamily="2" charset="-78"/>
                        </a:rPr>
                        <a:t>)</a:t>
                      </a:r>
                      <a:r>
                        <a:rPr lang="en-US" sz="1100" b="0">
                          <a:latin typeface="Alexandria Light" pitchFamily="2" charset="-78"/>
                          <a:cs typeface="Alexandria Light" pitchFamily="2" charset="-78"/>
                        </a:rPr>
                        <a:t>Number of Units</a:t>
                      </a:r>
                      <a:r>
                        <a:rPr lang="ar-SA" sz="1100" b="0"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endParaRPr lang="en-US" sz="1100" b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نوع الاستخدام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>
                          <a:latin typeface="Alexandria Light" pitchFamily="2" charset="-78"/>
                          <a:cs typeface="Alexandria Light" pitchFamily="2" charset="-78"/>
                        </a:rPr>
                        <a:t>)</a:t>
                      </a:r>
                      <a:r>
                        <a:rPr lang="en-US" sz="1100" b="0">
                          <a:latin typeface="Alexandria Light" pitchFamily="2" charset="-78"/>
                          <a:cs typeface="Alexandria Light" pitchFamily="2" charset="-78"/>
                        </a:rPr>
                        <a:t>Use Type</a:t>
                      </a:r>
                      <a:r>
                        <a:rPr lang="ar-SA" sz="1100" b="0"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endParaRPr lang="en-US" sz="1100" b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نسبة البناء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latin typeface="Alexandria Light" pitchFamily="2" charset="-78"/>
                          <a:cs typeface="Alexandria Light" pitchFamily="2" charset="-78"/>
                        </a:rPr>
                        <a:t>(Built-up Area)</a:t>
                      </a: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مساحة الدور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>
                          <a:latin typeface="Alexandria Light" pitchFamily="2" charset="-78"/>
                          <a:cs typeface="Alexandria Light" pitchFamily="2" charset="-78"/>
                        </a:rPr>
                        <a:t>)</a:t>
                      </a:r>
                      <a:r>
                        <a:rPr lang="en-US" sz="1100" b="0">
                          <a:latin typeface="Alexandria Light" pitchFamily="2" charset="-78"/>
                          <a:cs typeface="Alexandria Light" pitchFamily="2" charset="-78"/>
                        </a:rPr>
                        <a:t>Floor Area</a:t>
                      </a:r>
                      <a:r>
                        <a:rPr lang="ar-SA" sz="1100" b="0"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endParaRPr lang="en-US" sz="1100" b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الدور</a:t>
                      </a:r>
                    </a:p>
                    <a:p>
                      <a:pPr algn="ctr"/>
                      <a:r>
                        <a:rPr lang="ar-SA" sz="1100" b="0">
                          <a:latin typeface="Alexandria Light" pitchFamily="2" charset="-78"/>
                          <a:cs typeface="Alexandria Light" pitchFamily="2" charset="-78"/>
                        </a:rPr>
                        <a:t>)</a:t>
                      </a:r>
                      <a:r>
                        <a:rPr lang="en-US" sz="1100" b="0">
                          <a:latin typeface="Alexandria Light" pitchFamily="2" charset="-78"/>
                          <a:cs typeface="Alexandria Light" pitchFamily="2" charset="-78"/>
                        </a:rPr>
                        <a:t>Floor</a:t>
                      </a:r>
                      <a:r>
                        <a:rPr lang="ar-SA" sz="1100" b="0"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endParaRPr lang="en-US" sz="1100" b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6B7A8E91-BF54-3A42-B175-22BE58895F83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5F3AB98-3317-21AC-C2DC-184DF9A8CA46}"/>
              </a:ext>
            </a:extLst>
          </p:cNvPr>
          <p:cNvGrpSpPr/>
          <p:nvPr userDrawn="1"/>
        </p:nvGrpSpPr>
        <p:grpSpPr>
          <a:xfrm>
            <a:off x="689564" y="8631673"/>
            <a:ext cx="15689672" cy="324848"/>
            <a:chOff x="704667" y="8631673"/>
            <a:chExt cx="15689672" cy="324848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967234A-42FB-2CD0-FB7E-3E44ACF0863B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15D49BA-6F20-B752-CDCB-812F8176AB67}"/>
                </a:ext>
              </a:extLst>
            </p:cNvPr>
            <p:cNvSpPr txBox="1"/>
            <p:nvPr/>
          </p:nvSpPr>
          <p:spPr>
            <a:xfrm>
              <a:off x="10642600" y="8694911"/>
              <a:ext cx="5751739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وصف نطاق عمل الترميم  والتغييرات في المشروع.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638CE2-9CC9-0BAA-7F7F-725B38C2B08B}"/>
                </a:ext>
              </a:extLst>
            </p:cNvPr>
            <p:cNvSpPr txBox="1"/>
            <p:nvPr/>
          </p:nvSpPr>
          <p:spPr>
            <a:xfrm>
              <a:off x="704667" y="8694911"/>
              <a:ext cx="109309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the architectural Renovation scope of work description of the project and building components.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3B21B53-CF33-EC87-6676-0F1CE43DA6F2}"/>
              </a:ext>
            </a:extLst>
          </p:cNvPr>
          <p:cNvSpPr txBox="1"/>
          <p:nvPr userDrawn="1"/>
        </p:nvSpPr>
        <p:spPr>
          <a:xfrm>
            <a:off x="8179594" y="2420187"/>
            <a:ext cx="32249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18167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20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مكونات البناء  </a:t>
            </a:r>
            <a:r>
              <a:rPr lang="ar-SA" sz="1200" b="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(</a:t>
            </a:r>
            <a:r>
              <a:rPr lang="en-US" sz="1200" b="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:(Building Components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F31B57-1D46-CA60-B9DA-DD6722975B1D}"/>
              </a:ext>
            </a:extLst>
          </p:cNvPr>
          <p:cNvSpPr txBox="1"/>
          <p:nvPr userDrawn="1"/>
        </p:nvSpPr>
        <p:spPr>
          <a:xfrm>
            <a:off x="12854681" y="2451696"/>
            <a:ext cx="32249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18167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20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وصف </a:t>
            </a:r>
            <a:r>
              <a:rPr lang="ar-SA" sz="12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نطاق عمل الترميم</a:t>
            </a:r>
            <a:endParaRPr lang="ar-SA" sz="1200" b="1">
              <a:solidFill>
                <a:srgbClr val="3A5C64"/>
              </a:solidFill>
              <a:latin typeface="Alexandria ExtraBold" pitchFamily="2" charset="-78"/>
              <a:cs typeface="Alexandria ExtraBold" pitchFamily="2" charset="-78"/>
            </a:endParaRPr>
          </a:p>
          <a:p>
            <a:pPr marL="0" marR="0" lvl="0" indent="0" algn="r" defTabSz="118167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200" b="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(</a:t>
            </a:r>
            <a:r>
              <a:rPr lang="en-US" sz="1200" b="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:(</a:t>
            </a:r>
            <a:r>
              <a:rPr lang="en-US" sz="120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Renovation Work Description </a:t>
            </a:r>
            <a:endParaRPr lang="en-US" sz="1200" b="0">
              <a:solidFill>
                <a:srgbClr val="3A5C64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FBDB26-ABD0-BF4A-819A-A0C5A18A13CB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</a:t>
            </a: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2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436B75"/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471898-6976-CA32-466D-FA31229F1846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53A7B0-BE83-BEB3-C456-C276DDCCF2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670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239FA577-87A9-46B5-C640-D4AF79DFD779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FF4AB02-060C-96C4-EE48-FC86C64FB1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7CCAC9C-1F4A-CA81-E248-08B1D26CFD60}"/>
              </a:ext>
            </a:extLst>
          </p:cNvPr>
          <p:cNvSpPr txBox="1"/>
          <p:nvPr userDrawn="1"/>
        </p:nvSpPr>
        <p:spPr>
          <a:xfrm>
            <a:off x="9390744" y="1226106"/>
            <a:ext cx="7101633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الموقع</a:t>
            </a:r>
            <a:r>
              <a:rPr lang="ar-SA" sz="1000" b="1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</a:t>
            </a:r>
            <a:r>
              <a:rPr lang="ar-SA" sz="1000" b="1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موقع المشروع وعلاقته بالمحيط العمراني متضمنا الشوارع المحيطة من خلال صور من أرض الواقع للموقع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AD5F7B5-DDE3-207F-5825-E754ECE070C5}"/>
              </a:ext>
            </a:extLst>
          </p:cNvPr>
          <p:cNvSpPr txBox="1"/>
          <p:nvPr userDrawn="1"/>
        </p:nvSpPr>
        <p:spPr>
          <a:xfrm>
            <a:off x="576424" y="1226106"/>
            <a:ext cx="7101633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Location:</a:t>
            </a: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project location and surroundings through recent site photos, highlighting its relationship with streets, 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C1A4CA-A222-C64C-5994-337A4F9D35AB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3547C178-EC8B-D177-F927-925305D8C7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8551" y="3136900"/>
            <a:ext cx="3572572" cy="4339811"/>
          </a:xfrm>
        </p:spPr>
        <p:txBody>
          <a:bodyPr/>
          <a:lstStyle/>
          <a:p>
            <a:endParaRPr lang="en-US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091899D7-3A54-5E6E-EB1B-932CE20A1C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65688" y="3136900"/>
            <a:ext cx="3570287" cy="4340225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890045B3-A30E-E429-6776-09C680EA70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32825" y="3136900"/>
            <a:ext cx="3573463" cy="4340225"/>
          </a:xfrm>
        </p:spPr>
        <p:txBody>
          <a:bodyPr/>
          <a:lstStyle/>
          <a:p>
            <a:endParaRPr lang="en-US"/>
          </a:p>
        </p:txBody>
      </p:sp>
      <p:sp>
        <p:nvSpPr>
          <p:cNvPr id="30" name="Picture Placeholder 12">
            <a:extLst>
              <a:ext uri="{FF2B5EF4-FFF2-40B4-BE49-F238E27FC236}">
                <a16:creationId xmlns:a16="http://schemas.microsoft.com/office/drawing/2014/main" id="{1BA02B79-B0BE-B0B3-7853-2F8CF58E013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398375" y="3136900"/>
            <a:ext cx="3571875" cy="4340225"/>
          </a:xfrm>
        </p:spPr>
        <p:txBody>
          <a:bodyPr/>
          <a:lstStyle/>
          <a:p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D567916-CF9A-5CC5-1942-71022F05CC98}"/>
              </a:ext>
            </a:extLst>
          </p:cNvPr>
          <p:cNvGrpSpPr/>
          <p:nvPr userDrawn="1"/>
        </p:nvGrpSpPr>
        <p:grpSpPr>
          <a:xfrm>
            <a:off x="689564" y="8631673"/>
            <a:ext cx="15689673" cy="324848"/>
            <a:chOff x="704667" y="8631673"/>
            <a:chExt cx="15689673" cy="324848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93A7C2F-7762-B9BF-909E-B488036ED73D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7E34F51-507A-C38C-A648-48B54D35A745}"/>
                </a:ext>
              </a:extLst>
            </p:cNvPr>
            <p:cNvSpPr txBox="1"/>
            <p:nvPr/>
          </p:nvSpPr>
          <p:spPr>
            <a:xfrm>
              <a:off x="9260703" y="8694911"/>
              <a:ext cx="7133637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تصوير 4 صور من أرض الواقع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للموقع توضح علاقة الموقع مع المجاورات والشوارع المحيطة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B983D07-1741-E561-158D-5A706DCFB67C}"/>
                </a:ext>
              </a:extLst>
            </p:cNvPr>
            <p:cNvSpPr txBox="1"/>
            <p:nvPr/>
          </p:nvSpPr>
          <p:spPr>
            <a:xfrm>
              <a:off x="704667" y="8694911"/>
              <a:ext cx="76416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4 site photos showing the site’s relationship with neighboring properties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A11201E-F949-C0EC-E2A3-E928BC831D03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2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معلومات المشروع |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2127FF0-7813-4C67-866C-57A6E1C66409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2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Project Information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E553321-4BE2-F58E-DCC0-A1D92DAB8A02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</a:t>
            </a: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3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436B75"/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33C7F92-B229-B338-25CA-957BEF6B9C5C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CBECB5-B3CE-92FB-CD63-0A3E79971AE8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56DAB1-0A0A-8920-B744-4FAE882710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102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B70E7C4B-3F27-2D95-6791-647D161CFA64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D1F2530-3FF0-A5C8-00A0-7AF565E6C0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36477BB-837F-D167-CFF8-4993EF9E36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8551" y="3136900"/>
            <a:ext cx="3572572" cy="4339811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C2418E1-F0A5-29E0-5910-D2BB2274CA4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65688" y="3136900"/>
            <a:ext cx="3570287" cy="4340225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B084DEFA-FE88-77D7-A58E-5441CCE7D32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32825" y="3136900"/>
            <a:ext cx="3573463" cy="4340225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146F9FB-F4E4-EFE9-3F61-01501F0619A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398375" y="3136900"/>
            <a:ext cx="3571875" cy="4340225"/>
          </a:xfrm>
        </p:spPr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F9FA3D-F058-4D9E-633C-B43E3DB72E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802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B70E7C4B-3F27-2D95-6791-647D161CFA64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5D2019A-445E-4A8D-A880-E594A2C66E2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89556" y="255248"/>
            <a:ext cx="1879523" cy="34308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D1F2530-3FF0-A5C8-00A0-7AF565E6C0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D3A198DE-7073-5C31-7F91-E9E444D3CDF1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1175734" y="2581554"/>
            <a:ext cx="4637237" cy="525847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8F85D56-5D21-26F7-FD10-1723D39CA232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6215781" y="2581555"/>
            <a:ext cx="4637237" cy="525847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C488582D-082D-E6E3-7741-FABF1BCD8A84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11255828" y="2581554"/>
            <a:ext cx="4637236" cy="525847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07F91B-5CD9-07BA-3582-549508417418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EFD340-163F-F8D4-55D4-1CDE1997648B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حدود الملكية :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تُوضح حدود الملكية والرصيف العام من زوايا متعددة، للتصميم المقترح.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F3FDB7C-CEDA-19CA-73D6-098E282F08FB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7541F66-93C0-7FB8-0E52-989A787C1818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3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الموقع العام و المناظير |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92B00FA-2398-8E67-89BE-F7C2C8B0F026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3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Public Realm &amp;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 </a:t>
              </a: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 Perspective Views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 </a:t>
              </a: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 |</a:t>
              </a:r>
              <a:endParaRPr lang="ar-SA" sz="1100" b="1">
                <a:latin typeface="Alexandria ExtraBold" pitchFamily="2" charset="-78"/>
                <a:cs typeface="Alexandria ExtraBold" pitchFamily="2" charset="-78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46D343A-ED20-2878-61F7-77427F4A21FF}"/>
              </a:ext>
            </a:extLst>
          </p:cNvPr>
          <p:cNvSpPr txBox="1"/>
          <p:nvPr userDrawn="1"/>
        </p:nvSpPr>
        <p:spPr>
          <a:xfrm>
            <a:off x="576424" y="1226106"/>
            <a:ext cx="6611776" cy="715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Property Boundaries: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Renders Showing property boundaries for the Proposed Design and the public sidewalk from multiple angles, highlighting the project’s relationship with the public realm.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48569D5-4434-7943-11E1-51EC437AFDE8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92927FF-1EA0-3ACE-A5B5-AC4A6B74E2D2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90396D1-F15E-07D6-8274-693480EAD190}"/>
                </a:ext>
              </a:extLst>
            </p:cNvPr>
            <p:cNvSpPr txBox="1"/>
            <p:nvPr/>
          </p:nvSpPr>
          <p:spPr>
            <a:xfrm>
              <a:off x="10262190" y="8694911"/>
              <a:ext cx="613215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مناظير عين طائر توضح حدود الملكية والرصيف العام للتصميم المقترح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A8CE05-E2F7-DC62-1752-4BA82EAC01BC}"/>
                </a:ext>
              </a:extLst>
            </p:cNvPr>
            <p:cNvSpPr txBox="1"/>
            <p:nvPr/>
          </p:nvSpPr>
          <p:spPr>
            <a:xfrm>
              <a:off x="704666" y="8694911"/>
              <a:ext cx="9707503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bird eye renders showing the property boundaries and the public sidewalk for the Proposed Design.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B92F555-7201-1F9F-13A5-F8D40462D7A4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2CA8B9-D2B6-C2F0-D1F1-79471D43AEFA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603262-DA0C-DA75-E687-4229310489E7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45143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03D5AB-88BD-5088-2E14-4665DA176FD0}"/>
              </a:ext>
            </a:extLst>
          </p:cNvPr>
          <p:cNvSpPr txBox="1"/>
          <p:nvPr userDrawn="1"/>
        </p:nvSpPr>
        <p:spPr>
          <a:xfrm>
            <a:off x="13971494" y="989258"/>
            <a:ext cx="2737962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دليل استخدام النموذج</a:t>
            </a: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 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662916-2BCC-E6F0-AE99-143DC410CD61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User Guide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0F1ACB4-5A96-5B0C-F7DF-4D21895171BD}"/>
              </a:ext>
            </a:extLst>
          </p:cNvPr>
          <p:cNvGrpSpPr/>
          <p:nvPr userDrawn="1"/>
        </p:nvGrpSpPr>
        <p:grpSpPr>
          <a:xfrm>
            <a:off x="3528016" y="1907506"/>
            <a:ext cx="10023545" cy="5117624"/>
            <a:chOff x="2424195" y="2130931"/>
            <a:chExt cx="12321894" cy="6291070"/>
          </a:xfrm>
          <a:effectLst>
            <a:outerShdw blurRad="215900" sx="101000" sy="101000" algn="ctr" rotWithShape="0">
              <a:prstClr val="black">
                <a:alpha val="10000"/>
              </a:prstClr>
            </a:outerShdw>
          </a:effectLst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D44AC3D-4CFA-A5E4-005C-C2554D8CB1E7}"/>
                </a:ext>
              </a:extLst>
            </p:cNvPr>
            <p:cNvSpPr/>
            <p:nvPr/>
          </p:nvSpPr>
          <p:spPr>
            <a:xfrm>
              <a:off x="2424195" y="2130931"/>
              <a:ext cx="12321894" cy="62910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86B6E93-A1DD-9F30-723B-B73081BFE5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60414" y="2188330"/>
              <a:ext cx="12049453" cy="5984292"/>
            </a:xfrm>
            <a:prstGeom prst="rect">
              <a:avLst/>
            </a:prstGeom>
          </p:spPr>
        </p:pic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6019D45-961E-6B97-699D-C647E6F14BD0}"/>
              </a:ext>
            </a:extLst>
          </p:cNvPr>
          <p:cNvCxnSpPr>
            <a:cxnSpLocks/>
          </p:cNvCxnSpPr>
          <p:nvPr userDrawn="1"/>
        </p:nvCxnSpPr>
        <p:spPr>
          <a:xfrm>
            <a:off x="13473113" y="2077005"/>
            <a:ext cx="2468729" cy="0"/>
          </a:xfrm>
          <a:prstGeom prst="line">
            <a:avLst/>
          </a:prstGeom>
          <a:ln w="19050">
            <a:solidFill>
              <a:srgbClr val="4682B5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A5282DE-A212-21A1-0AB2-7062E89F988D}"/>
              </a:ext>
            </a:extLst>
          </p:cNvPr>
          <p:cNvSpPr txBox="1"/>
          <p:nvPr userDrawn="1"/>
        </p:nvSpPr>
        <p:spPr>
          <a:xfrm>
            <a:off x="13796542" y="2195829"/>
            <a:ext cx="2265615" cy="692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  <a:spcBef>
                <a:spcPts val="646"/>
              </a:spcBef>
            </a:pPr>
            <a:r>
              <a:rPr lang="ar-SA" sz="900" b="1">
                <a:solidFill>
                  <a:srgbClr val="3F76A3"/>
                </a:solidFill>
                <a:latin typeface="Alexandria" pitchFamily="2" charset="-78"/>
                <a:cs typeface="Alexandria" pitchFamily="2" charset="-78"/>
              </a:rPr>
              <a:t>تُستخدم العناوين الظاهرة في أعلى كل صفحة كإرشادات توضيحية لتحديد نوع المحتوى المطلوب إدراجه.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E3362F-15E0-8D2E-C89F-C77044617973}"/>
              </a:ext>
            </a:extLst>
          </p:cNvPr>
          <p:cNvSpPr txBox="1"/>
          <p:nvPr userDrawn="1"/>
        </p:nvSpPr>
        <p:spPr>
          <a:xfrm>
            <a:off x="1270194" y="6822266"/>
            <a:ext cx="2105776" cy="688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  <a:spcBef>
                <a:spcPts val="646"/>
              </a:spcBef>
            </a:pPr>
            <a:r>
              <a:rPr lang="ar-SA" sz="900" b="1">
                <a:solidFill>
                  <a:srgbClr val="3F76A3"/>
                </a:solidFill>
                <a:latin typeface="Alexandria" pitchFamily="2" charset="-78"/>
                <a:cs typeface="Alexandria" pitchFamily="2" charset="-78"/>
              </a:rPr>
              <a:t>النصوص أو العناصر المميزة باللون البرتقالي تُعد متطلبات إلزامية يجب استكمالها.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3E2EA59-39ED-A54E-D630-F1DC97B6C9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50234" y="2883574"/>
            <a:ext cx="9233903" cy="27136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EE8831A-F201-1BDA-A2D8-F5BEB74FB6EA}"/>
              </a:ext>
            </a:extLst>
          </p:cNvPr>
          <p:cNvSpPr txBox="1"/>
          <p:nvPr userDrawn="1"/>
        </p:nvSpPr>
        <p:spPr>
          <a:xfrm>
            <a:off x="13771142" y="5960804"/>
            <a:ext cx="2265614" cy="484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  <a:spcBef>
                <a:spcPts val="646"/>
              </a:spcBef>
            </a:pPr>
            <a:r>
              <a:rPr lang="ar-SA" sz="900" b="1">
                <a:solidFill>
                  <a:srgbClr val="3F76A3"/>
                </a:solidFill>
                <a:latin typeface="Alexandria" pitchFamily="2" charset="-78"/>
                <a:cs typeface="Alexandria" pitchFamily="2" charset="-78"/>
              </a:rPr>
              <a:t>يجب تنظيم المحتوى داخل كل صفحة بما يضمن وضوحه وسهولة قراءته.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50C868-C6BA-A1B4-163A-20C8DFE25ED5}"/>
              </a:ext>
            </a:extLst>
          </p:cNvPr>
          <p:cNvCxnSpPr>
            <a:cxnSpLocks/>
          </p:cNvCxnSpPr>
          <p:nvPr userDrawn="1"/>
        </p:nvCxnSpPr>
        <p:spPr>
          <a:xfrm flipH="1">
            <a:off x="1347537" y="3096039"/>
            <a:ext cx="2874312" cy="0"/>
          </a:xfrm>
          <a:prstGeom prst="line">
            <a:avLst/>
          </a:prstGeom>
          <a:ln w="19050">
            <a:solidFill>
              <a:srgbClr val="4682B5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897A2DB-E9AE-FFEA-965B-34E8A4BAC89E}"/>
              </a:ext>
            </a:extLst>
          </p:cNvPr>
          <p:cNvSpPr txBox="1"/>
          <p:nvPr userDrawn="1"/>
        </p:nvSpPr>
        <p:spPr>
          <a:xfrm>
            <a:off x="1273852" y="3268873"/>
            <a:ext cx="2172812" cy="692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  <a:spcBef>
                <a:spcPts val="646"/>
              </a:spcBef>
            </a:pPr>
            <a:r>
              <a:rPr lang="ar-SA" sz="900" b="1">
                <a:solidFill>
                  <a:srgbClr val="3F76A3"/>
                </a:solidFill>
                <a:latin typeface="Alexandria" pitchFamily="2" charset="-78"/>
                <a:cs typeface="Alexandria" pitchFamily="2" charset="-78"/>
              </a:rPr>
              <a:t>يُراعى إدخال البيانات بشكل دقيق وواضح، مع الالتزام بجودة المرفقات (صور، مخططات، أو نصوص).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319C2C-389F-215A-D812-3792026CAE06}"/>
              </a:ext>
            </a:extLst>
          </p:cNvPr>
          <p:cNvSpPr txBox="1"/>
          <p:nvPr userDrawn="1"/>
        </p:nvSpPr>
        <p:spPr>
          <a:xfrm>
            <a:off x="13796542" y="2969245"/>
            <a:ext cx="2265615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>
              <a:spcBef>
                <a:spcPts val="646"/>
              </a:spcBef>
            </a:pPr>
            <a:r>
              <a:rPr lang="en-US" sz="900">
                <a:solidFill>
                  <a:srgbClr val="3F76A3"/>
                </a:solidFill>
                <a:latin typeface="Alexandria Light" pitchFamily="2" charset="-78"/>
                <a:cs typeface="Alexandria Light" pitchFamily="2" charset="-78"/>
              </a:rPr>
              <a:t>The headings at the top of each page serve as guidance to indicate the type of content to be included.</a:t>
            </a:r>
            <a:endParaRPr lang="ar-SA" sz="900">
              <a:solidFill>
                <a:srgbClr val="3F76A3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9190D7-D7DE-079B-1329-8FFD7C8EBFCE}"/>
              </a:ext>
            </a:extLst>
          </p:cNvPr>
          <p:cNvSpPr txBox="1"/>
          <p:nvPr userDrawn="1"/>
        </p:nvSpPr>
        <p:spPr>
          <a:xfrm>
            <a:off x="8978901" y="8464948"/>
            <a:ext cx="7590178" cy="692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Low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900">
                <a:latin typeface="Alexandria Medium" pitchFamily="2" charset="-78"/>
                <a:cs typeface="Alexandria Medium" pitchFamily="2" charset="-78"/>
              </a:rPr>
              <a:t>يرجى الاطلاع على تعليمات الإرفاق لكل موضوع والالتزام بها، مع التأكد من إدراج جميع الوثائق المطلوبة في أماكنها وبالترتيب المحدد، وذلك لضمان سرعة وكفاءة المراجعة وتجنب أي تأخير.</a:t>
            </a:r>
          </a:p>
          <a:p>
            <a:pPr marL="171450" indent="-171450" algn="justLow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900">
                <a:solidFill>
                  <a:srgbClr val="C00000"/>
                </a:solidFill>
                <a:latin typeface="Alexandria Black" pitchFamily="2" charset="-78"/>
                <a:cs typeface="Alexandria Black" pitchFamily="2" charset="-78"/>
              </a:rPr>
              <a:t>يرجى تثبيت الخط المرفق قبل استخدام النموذج لضمان ظهور التنسيق بالشكل الصحيح.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67CBEC-F5B8-CAF9-1ED4-1C6CA410FD24}"/>
              </a:ext>
            </a:extLst>
          </p:cNvPr>
          <p:cNvSpPr txBox="1"/>
          <p:nvPr userDrawn="1"/>
        </p:nvSpPr>
        <p:spPr>
          <a:xfrm>
            <a:off x="499721" y="8464948"/>
            <a:ext cx="7903960" cy="692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900">
                <a:latin typeface="Alexandria Medium" pitchFamily="2" charset="-78"/>
                <a:cs typeface="Alexandria Medium" pitchFamily="2" charset="-78"/>
              </a:rPr>
              <a:t>Kindly follow the attachment instructions for each section and ensure all required documents are submitted in the correct order and location to avoid delays in the review process.</a:t>
            </a:r>
            <a:endParaRPr lang="ar-SA" sz="900">
              <a:latin typeface="Alexandria Medium" pitchFamily="2" charset="-78"/>
              <a:cs typeface="Alexandria Medium" pitchFamily="2" charset="-78"/>
            </a:endParaRPr>
          </a:p>
          <a:p>
            <a:pPr marL="171450" indent="-171450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900">
                <a:latin typeface="Alexandria Medium" pitchFamily="2" charset="-78"/>
                <a:cs typeface="Alexandria Medium" pitchFamily="2" charset="-78"/>
              </a:rPr>
              <a:t>Please install the attached font before using the template to ensure proper formatting.</a:t>
            </a:r>
            <a:endParaRPr lang="ar-SA" sz="900">
              <a:latin typeface="Alexandria Medium" pitchFamily="2" charset="-78"/>
              <a:cs typeface="Alexandria Medium" pitchFamily="2" charset="-7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361EC5-58F7-AD9A-FB80-7057F9E1E6C0}"/>
              </a:ext>
            </a:extLst>
          </p:cNvPr>
          <p:cNvSpPr txBox="1"/>
          <p:nvPr userDrawn="1"/>
        </p:nvSpPr>
        <p:spPr>
          <a:xfrm>
            <a:off x="13771142" y="6514279"/>
            <a:ext cx="22656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>
              <a:spcBef>
                <a:spcPts val="646"/>
              </a:spcBef>
            </a:pPr>
            <a:r>
              <a:rPr lang="en-US" sz="900">
                <a:solidFill>
                  <a:srgbClr val="3F76A3"/>
                </a:solidFill>
                <a:latin typeface="Alexandria Light" pitchFamily="2" charset="-78"/>
                <a:cs typeface="Alexandria Light" pitchFamily="2" charset="-78"/>
              </a:rPr>
              <a:t>Content must be organized on each page to ensure clarity and readability.</a:t>
            </a:r>
            <a:endParaRPr lang="ar-SA" sz="900">
              <a:solidFill>
                <a:srgbClr val="3F76A3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C784DA-45D2-530D-CA57-8D068D6BD9A2}"/>
              </a:ext>
            </a:extLst>
          </p:cNvPr>
          <p:cNvSpPr txBox="1"/>
          <p:nvPr userDrawn="1"/>
        </p:nvSpPr>
        <p:spPr>
          <a:xfrm>
            <a:off x="1270195" y="4023448"/>
            <a:ext cx="21728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46"/>
              </a:spcBef>
            </a:pPr>
            <a:r>
              <a:rPr lang="en-US" sz="900">
                <a:solidFill>
                  <a:srgbClr val="3F76A3"/>
                </a:solidFill>
                <a:latin typeface="Alexandria Light" pitchFamily="2" charset="-78"/>
                <a:cs typeface="Alexandria Light" pitchFamily="2" charset="-78"/>
              </a:rPr>
              <a:t>Data must be entered accurately and clearly, with adherence to the quality of all attachments (images, drawings, or text).</a:t>
            </a:r>
            <a:endParaRPr lang="ar-SA" sz="900">
              <a:solidFill>
                <a:srgbClr val="3F76A3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0E0171-9EA9-57E4-53E0-8EACEF817DB8}"/>
              </a:ext>
            </a:extLst>
          </p:cNvPr>
          <p:cNvSpPr txBox="1"/>
          <p:nvPr userDrawn="1"/>
        </p:nvSpPr>
        <p:spPr>
          <a:xfrm>
            <a:off x="1270194" y="7510894"/>
            <a:ext cx="225782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46"/>
              </a:spcBef>
            </a:pPr>
            <a:r>
              <a:rPr lang="en-US" sz="900">
                <a:solidFill>
                  <a:srgbClr val="3F76A3"/>
                </a:solidFill>
                <a:latin typeface="Alexandria Light" pitchFamily="2" charset="-78"/>
                <a:cs typeface="Alexandria Light" pitchFamily="2" charset="-78"/>
              </a:rPr>
              <a:t>Text or elements highlighted in orange are mandatory requirements and must be completed.</a:t>
            </a:r>
            <a:endParaRPr lang="ar-SA" sz="900">
              <a:solidFill>
                <a:srgbClr val="3F76A3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6717DA9-DAE1-D887-E85D-05F458B9ED9B}"/>
              </a:ext>
            </a:extLst>
          </p:cNvPr>
          <p:cNvCxnSpPr>
            <a:cxnSpLocks/>
          </p:cNvCxnSpPr>
          <p:nvPr userDrawn="1"/>
        </p:nvCxnSpPr>
        <p:spPr>
          <a:xfrm flipH="1">
            <a:off x="1347537" y="6669156"/>
            <a:ext cx="2291290" cy="0"/>
          </a:xfrm>
          <a:prstGeom prst="line">
            <a:avLst/>
          </a:prstGeom>
          <a:ln w="19050">
            <a:solidFill>
              <a:srgbClr val="4682B5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8C90FFE-8F52-EA53-36F4-C2C5228845E2}"/>
              </a:ext>
            </a:extLst>
          </p:cNvPr>
          <p:cNvCxnSpPr>
            <a:cxnSpLocks/>
          </p:cNvCxnSpPr>
          <p:nvPr userDrawn="1"/>
        </p:nvCxnSpPr>
        <p:spPr>
          <a:xfrm>
            <a:off x="13017500" y="5861605"/>
            <a:ext cx="2924342" cy="0"/>
          </a:xfrm>
          <a:prstGeom prst="line">
            <a:avLst/>
          </a:prstGeom>
          <a:ln w="19050">
            <a:solidFill>
              <a:srgbClr val="4682B5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: Top Corners Rounded 26">
            <a:extLst>
              <a:ext uri="{FF2B5EF4-FFF2-40B4-BE49-F238E27FC236}">
                <a16:creationId xmlns:a16="http://schemas.microsoft.com/office/drawing/2014/main" id="{C92B84C7-C720-74ED-B81D-31AFEC417DB2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C039C0A-272E-24AF-1309-5A14EF69DD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689556" y="255248"/>
            <a:ext cx="1879523" cy="34308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688D53A-0534-DD09-E89B-ACEEC70B5B0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72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>
          <p15:clr>
            <a:srgbClr val="FBAE40"/>
          </p15:clr>
        </p15:guide>
        <p15:guide id="2" pos="537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CB4B6F0F-2EF4-FD93-8E76-DB6819F67B75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6C3BC89-D316-503F-79C9-FCC9AD9006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89556" y="255248"/>
            <a:ext cx="1879523" cy="3430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212DE5-0932-DD07-F934-11D62DC8E9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8DB1AA3-52F3-881A-B243-0F996F883866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2153276-C5AF-E441-12EF-4BCFE56870D8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4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المخططات |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C4403EB-E2ED-42D2-E2DC-500EC7AED88E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4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Plans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4525C94-4520-64FC-F945-AEF2326DDD52}"/>
              </a:ext>
            </a:extLst>
          </p:cNvPr>
          <p:cNvSpPr txBox="1"/>
          <p:nvPr userDrawn="1"/>
        </p:nvSpPr>
        <p:spPr>
          <a:xfrm>
            <a:off x="576424" y="1226106"/>
            <a:ext cx="6245291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Site Plan: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relationship with the public realm and setbacks, with site Furniture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A42320-BA94-7474-3309-34F994C4CA0A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0BE37A-7F15-283F-20B0-4B6FCAC2CFB4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0A1AD29-6E46-37D9-4C00-5DA4DC99225B}"/>
              </a:ext>
            </a:extLst>
          </p:cNvPr>
          <p:cNvGrpSpPr/>
          <p:nvPr userDrawn="1"/>
        </p:nvGrpSpPr>
        <p:grpSpPr>
          <a:xfrm>
            <a:off x="689564" y="8631673"/>
            <a:ext cx="15689673" cy="324848"/>
            <a:chOff x="704667" y="8631673"/>
            <a:chExt cx="15689673" cy="324848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1EA7679-7163-054E-E8BE-E05718E78471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7940100-A1A7-23EF-A483-E50F6C711C90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توضيح مخطط الموقع العام مع إضافة سهم الشمال وتوضيح الرصيف العام والربط مع المحيط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.</a:t>
              </a:r>
              <a:endParaRPr lang="ar-SA" sz="11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DE2EE70-2160-8E4E-7617-3843F0CFA076}"/>
                </a:ext>
              </a:extLst>
            </p:cNvPr>
            <p:cNvSpPr txBox="1"/>
            <p:nvPr/>
          </p:nvSpPr>
          <p:spPr>
            <a:xfrm>
              <a:off x="704667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 Attached site plan, public sidewalk, and the relationship with surroundings.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CDBD615-3012-F79C-D81F-D9220A59C3A1}"/>
              </a:ext>
            </a:extLst>
          </p:cNvPr>
          <p:cNvSpPr txBox="1"/>
          <p:nvPr userDrawn="1"/>
        </p:nvSpPr>
        <p:spPr>
          <a:xfrm>
            <a:off x="7162800" y="1235971"/>
            <a:ext cx="9310449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مخطط الموقع العام :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علاقة المشروع بالفراغ العام، مع إظهار الأثاث الحضري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3CB720-0BC1-B2BE-E722-BD78E67BCD98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CA5A0B-D424-E58F-19C0-55179AC82608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4.1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D35BBEC-906C-1B7F-C415-B7F4176E0C94}"/>
              </a:ext>
            </a:extLst>
          </p:cNvPr>
          <p:cNvGrpSpPr/>
          <p:nvPr userDrawn="1"/>
        </p:nvGrpSpPr>
        <p:grpSpPr>
          <a:xfrm>
            <a:off x="15462860" y="2215115"/>
            <a:ext cx="813187" cy="813187"/>
            <a:chOff x="14414500" y="3975100"/>
            <a:chExt cx="813187" cy="81318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17D966D-10F1-3CB5-2E3B-CE426328B5CE}"/>
                </a:ext>
              </a:extLst>
            </p:cNvPr>
            <p:cNvSpPr/>
            <p:nvPr/>
          </p:nvSpPr>
          <p:spPr>
            <a:xfrm>
              <a:off x="14414500" y="3975100"/>
              <a:ext cx="813187" cy="813187"/>
            </a:xfrm>
            <a:prstGeom prst="ellipse">
              <a:avLst/>
            </a:prstGeom>
            <a:noFill/>
            <a:ln>
              <a:solidFill>
                <a:srgbClr val="6C9B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93B4F6B-3AA8-5AB2-D851-B39EBD4E11E8}"/>
                </a:ext>
              </a:extLst>
            </p:cNvPr>
            <p:cNvSpPr/>
            <p:nvPr/>
          </p:nvSpPr>
          <p:spPr>
            <a:xfrm>
              <a:off x="14684761" y="4058098"/>
              <a:ext cx="272664" cy="445183"/>
            </a:xfrm>
            <a:prstGeom prst="triangle">
              <a:avLst/>
            </a:prstGeom>
            <a:solidFill>
              <a:srgbClr val="6C9BA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B8DA595-44E2-7826-DFEF-3F646F55BFBC}"/>
                </a:ext>
              </a:extLst>
            </p:cNvPr>
            <p:cNvSpPr txBox="1"/>
            <p:nvPr/>
          </p:nvSpPr>
          <p:spPr>
            <a:xfrm>
              <a:off x="14535716" y="4503282"/>
              <a:ext cx="5707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 rtl="1">
                <a:lnSpc>
                  <a:spcPct val="200000"/>
                </a:lnSpc>
                <a:defRPr sz="1200">
                  <a:solidFill>
                    <a:srgbClr val="104862"/>
                  </a:solidFill>
                  <a:latin typeface="Dubai" panose="020B0503030403030204" pitchFamily="34" charset="-78"/>
                  <a:cs typeface="Dubai" panose="020B0503030403030204" pitchFamily="34" charset="-78"/>
                </a:defRPr>
              </a:lvl1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>
                  <a:solidFill>
                    <a:srgbClr val="6C9BA9"/>
                  </a:solidFill>
                  <a:latin typeface="Alexandria" pitchFamily="2" charset="-78"/>
                  <a:cs typeface="Alexandria" pitchFamily="2" charset="-78"/>
                  <a:sym typeface="Trebuchet MS" panose="020B0603020202020204" pitchFamily="34" charset="0"/>
                </a:rPr>
                <a:t>N</a:t>
              </a:r>
              <a:endPara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6C9BA9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endParaRPr>
            </a:p>
          </p:txBody>
        </p:sp>
      </p:grp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A627AB1C-7938-C0C8-5FA7-B4706DCF2E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09950" y="2680109"/>
            <a:ext cx="9639300" cy="51530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042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5154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4F72-5632-A69A-7D8A-FB5E003FA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7AA68C-C17C-F04C-FC46-1B35C1A57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C31534-32D4-E69E-B97F-85B1D3DCD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872672-8498-0562-134C-73C18F70D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F63520-1293-6C86-B2D5-D11EEC5C5261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9970314-2194-AC86-B1CC-24CE71D151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40389" y="2525358"/>
            <a:ext cx="9662615" cy="5430311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8ADAD0-31A7-2932-7AB0-06355A9F3573}"/>
              </a:ext>
            </a:extLst>
          </p:cNvPr>
          <p:cNvSpPr txBox="1"/>
          <p:nvPr userDrawn="1"/>
        </p:nvSpPr>
        <p:spPr>
          <a:xfrm>
            <a:off x="8458200" y="1226106"/>
            <a:ext cx="803417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مساقط افقية :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المخططات المعمارية والتأكد من جودة اظهار المخطط المقدم ، ومطابقتها للمناظير والواجهات المرفقة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6FFAA7-2126-C311-D30F-D9AFE1EB7F4D}"/>
              </a:ext>
            </a:extLst>
          </p:cNvPr>
          <p:cNvSpPr txBox="1"/>
          <p:nvPr userDrawn="1"/>
        </p:nvSpPr>
        <p:spPr>
          <a:xfrm>
            <a:off x="576424" y="1226106"/>
            <a:ext cx="7101633" cy="651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Floor Plans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 </a:t>
            </a:r>
            <a:endParaRPr lang="en-US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spcBef>
                <a:spcPts val="400"/>
              </a:spcBef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building boundaries, identifying the locations of services and how they are handled or concealed within the design, and reflecting facade details onto the plan.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ECD86A-417A-C063-D888-CE46E0685450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194D89C-160C-5B02-E795-F4DA40516848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E9F36BA-4F14-A0B6-1835-51F5FC0ACA4A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جميع المخططات المعمارية شاملة الادوار مع الابعاد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16030D-5ACE-347B-FE62-D09FFF46ED54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all floor plans with dimensions.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E227BED-EB88-0D54-E746-447AA7AF52AF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المخططات |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4C7434-88E1-7E1E-E57B-0D42DC0A0F50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Plans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426228-A3A0-8C29-E15B-FF00801A04D1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C10453-F60C-CA07-EE2F-7B96535480B1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C355C6-41DD-4B11-32CA-EE616A92D156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06DFCF-4BBB-331A-EAB3-5FDD731794F1}"/>
              </a:ext>
            </a:extLst>
          </p:cNvPr>
          <p:cNvGrpSpPr/>
          <p:nvPr userDrawn="1"/>
        </p:nvGrpSpPr>
        <p:grpSpPr>
          <a:xfrm>
            <a:off x="15462860" y="2215115"/>
            <a:ext cx="813187" cy="813187"/>
            <a:chOff x="14414500" y="3975100"/>
            <a:chExt cx="813187" cy="813187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6BAD848-9B2A-F880-38DD-330793CEA3CC}"/>
                </a:ext>
              </a:extLst>
            </p:cNvPr>
            <p:cNvSpPr/>
            <p:nvPr/>
          </p:nvSpPr>
          <p:spPr>
            <a:xfrm>
              <a:off x="14414500" y="3975100"/>
              <a:ext cx="813187" cy="813187"/>
            </a:xfrm>
            <a:prstGeom prst="ellipse">
              <a:avLst/>
            </a:prstGeom>
            <a:noFill/>
            <a:ln>
              <a:solidFill>
                <a:srgbClr val="6C9B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8A843002-1519-4A3C-DFDC-2A281A60769D}"/>
                </a:ext>
              </a:extLst>
            </p:cNvPr>
            <p:cNvSpPr/>
            <p:nvPr/>
          </p:nvSpPr>
          <p:spPr>
            <a:xfrm>
              <a:off x="14684761" y="4058098"/>
              <a:ext cx="272664" cy="445183"/>
            </a:xfrm>
            <a:prstGeom prst="triangle">
              <a:avLst/>
            </a:prstGeom>
            <a:solidFill>
              <a:srgbClr val="6C9BA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902E6E9-2693-034A-6487-0F0928506416}"/>
                </a:ext>
              </a:extLst>
            </p:cNvPr>
            <p:cNvSpPr txBox="1"/>
            <p:nvPr/>
          </p:nvSpPr>
          <p:spPr>
            <a:xfrm>
              <a:off x="14535716" y="4503282"/>
              <a:ext cx="5707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 rtl="1">
                <a:lnSpc>
                  <a:spcPct val="200000"/>
                </a:lnSpc>
                <a:defRPr sz="1200">
                  <a:solidFill>
                    <a:srgbClr val="104862"/>
                  </a:solidFill>
                  <a:latin typeface="Dubai" panose="020B0503030403030204" pitchFamily="34" charset="-78"/>
                  <a:cs typeface="Dubai" panose="020B0503030403030204" pitchFamily="34" charset="-78"/>
                </a:defRPr>
              </a:lvl1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>
                  <a:solidFill>
                    <a:srgbClr val="6C9BA9"/>
                  </a:solidFill>
                  <a:latin typeface="Alexandria" pitchFamily="2" charset="-78"/>
                  <a:cs typeface="Alexandria" pitchFamily="2" charset="-78"/>
                  <a:sym typeface="Trebuchet MS" panose="020B0603020202020204" pitchFamily="34" charset="0"/>
                </a:rPr>
                <a:t>N</a:t>
              </a:r>
              <a:endPara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6C9BA9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endParaRPr>
            </a:p>
          </p:txBody>
        </p:sp>
      </p:grpSp>
      <p:sp>
        <p:nvSpPr>
          <p:cNvPr id="23" name="Rectangle: Top Corners Rounded 22">
            <a:extLst>
              <a:ext uri="{FF2B5EF4-FFF2-40B4-BE49-F238E27FC236}">
                <a16:creationId xmlns:a16="http://schemas.microsoft.com/office/drawing/2014/main" id="{568BB7EE-F3CF-F0D5-4C7B-3D0393469F04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5810DF7B-307B-F4E8-6EE7-658E5305355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89556" y="255248"/>
            <a:ext cx="1879523" cy="34308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5EF2C31-5064-E7AA-0E95-C75CD7387D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6505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1805274-27B1-9E79-55AB-79803CCD0012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7D66D9-CB79-4FFD-B7B3-78871BD2E700}"/>
              </a:ext>
            </a:extLst>
          </p:cNvPr>
          <p:cNvSpPr txBox="1"/>
          <p:nvPr userDrawn="1"/>
        </p:nvSpPr>
        <p:spPr>
          <a:xfrm>
            <a:off x="9575800" y="1226106"/>
            <a:ext cx="691657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الوصول الشامل و </a:t>
            </a:r>
            <a:r>
              <a:rPr lang="ar-SA" sz="1000" dirty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الخدمات </a:t>
            </a: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</a:t>
            </a:r>
            <a:endParaRPr lang="ar-SA" sz="900" b="1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900" b="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مواقف ومنحدرات ذوي الاحتياجات الخاصة، مع بيان كيفية معالجة</a:t>
            </a:r>
            <a:r>
              <a:rPr lang="en-US" sz="900" b="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 b="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جميع الخدمات وربطها بالتصميم المقترح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ABAAAE-3754-FF3D-97D7-6C1FCE7A37A0}"/>
              </a:ext>
            </a:extLst>
          </p:cNvPr>
          <p:cNvSpPr txBox="1"/>
          <p:nvPr userDrawn="1"/>
        </p:nvSpPr>
        <p:spPr>
          <a:xfrm>
            <a:off x="576424" y="1226106"/>
            <a:ext cx="7101633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Accessibility &amp;</a:t>
            </a:r>
            <a:r>
              <a:rPr lang="en-US" sz="100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 Utility</a:t>
            </a: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treatment to all services and accessibility for people with special needs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E984E40-4220-1F5F-4313-5525E4E55DD5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4A7BEEA-B8A6-51EB-EBDA-113C5194B7DC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2513BA2-C885-1930-BE9F-29B3CD35D1B7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مناظير ومخططات توضيحية لجميع الخدمات والية معالجتها والوصول الشامل 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ADCBD5E-2D3B-F635-FACF-3C25C9B0AEA1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Renders that’s showing how the services is treated and Accessibility for special needs.</a:t>
              </a:r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9DC725F-03C4-3820-794E-1E55146C54D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76347164"/>
              </p:ext>
            </p:extLst>
          </p:nvPr>
        </p:nvGraphicFramePr>
        <p:xfrm>
          <a:off x="8610601" y="2935508"/>
          <a:ext cx="7349067" cy="5419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286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3636433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249768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359936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1" kern="1200">
                          <a:solidFill>
                            <a:schemeClr val="lt1"/>
                          </a:solidFill>
                          <a:latin typeface="Alexandria" pitchFamily="2" charset="-78"/>
                          <a:ea typeface="+mn-ea"/>
                          <a:cs typeface="Alexandria" pitchFamily="2" charset="-78"/>
                        </a:rPr>
                        <a:t>مخطط يوضح مواقف ذوي الاحتياجات الخاصة</a:t>
                      </a:r>
                      <a:endParaRPr lang="en-US" sz="1000" b="1" kern="1200">
                        <a:solidFill>
                          <a:schemeClr val="lt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Diagram showing accessible parking spaces (People with special needs) </a:t>
                      </a:r>
                      <a:endParaRPr lang="ar-SA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>
                          <a:latin typeface="Alexandria" pitchFamily="2" charset="-78"/>
                          <a:cs typeface="Alexandria" pitchFamily="2" charset="-78"/>
                        </a:rPr>
                        <a:t>منظور يوضح المنحدر في المشروع 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Perspective illustrating the ramp within the project</a:t>
                      </a:r>
                      <a:endParaRPr lang="ar-SA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2451961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>
                        <a:solidFill>
                          <a:srgbClr val="000000"/>
                        </a:solidFill>
                        <a:latin typeface="+mn-lt"/>
                        <a:cs typeface="+mn-cs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2424338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E6C3609-F8C4-AFB8-CEC9-AF8C061885D5}"/>
              </a:ext>
            </a:extLst>
          </p:cNvPr>
          <p:cNvSpPr txBox="1"/>
          <p:nvPr userDrawn="1"/>
        </p:nvSpPr>
        <p:spPr>
          <a:xfrm>
            <a:off x="13154026" y="2259504"/>
            <a:ext cx="2805642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18167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10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الوصول الشامل</a:t>
            </a:r>
            <a:br>
              <a:rPr lang="ar-SA" sz="110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</a:br>
            <a:r>
              <a:rPr lang="ar-SA" sz="90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  <a:t>وصولية ذوي الاحتياجات الخاصة وتوضيح المنحدرات ونسبها</a:t>
            </a:r>
            <a:endParaRPr lang="ar-SA" sz="1050">
              <a:solidFill>
                <a:srgbClr val="3A5C64"/>
              </a:solidFill>
              <a:latin typeface="Alexandria" pitchFamily="2" charset="-78"/>
              <a:cs typeface="Alexandria" pitchFamily="2" charset="-78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E43E2DFF-535D-4FEC-F11D-A6DB39709EA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187126273"/>
              </p:ext>
            </p:extLst>
          </p:nvPr>
        </p:nvGraphicFramePr>
        <p:xfrm>
          <a:off x="918980" y="2940109"/>
          <a:ext cx="7349067" cy="5414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6019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3479801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343247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597788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>
                          <a:latin typeface="Alexandria" pitchFamily="2" charset="-78"/>
                          <a:cs typeface="Alexandria" pitchFamily="2" charset="-78"/>
                        </a:rPr>
                        <a:t>مخطط موقع الخدمة</a:t>
                      </a:r>
                      <a:endParaRPr lang="en-US" sz="1000">
                        <a:latin typeface="Alexandria" pitchFamily="2" charset="-78"/>
                        <a:cs typeface="Alexandria" pitchFamily="2" charset="-78"/>
                      </a:endParaRP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(plan of the service location)</a:t>
                      </a:r>
                      <a:endParaRPr lang="ar-SA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1" kern="1200">
                          <a:solidFill>
                            <a:schemeClr val="lt1"/>
                          </a:solidFill>
                          <a:latin typeface="Alexandria" pitchFamily="2" charset="-78"/>
                          <a:ea typeface="+mn-ea"/>
                          <a:cs typeface="Alexandria" pitchFamily="2" charset="-78"/>
                        </a:rPr>
                        <a:t>منظور يوضح كيفية معالجة الخدمة</a:t>
                      </a:r>
                      <a:endParaRPr lang="en-US" sz="1000" b="1" kern="1200">
                        <a:solidFill>
                          <a:schemeClr val="lt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(Perspective illustrating how the service is treated)</a:t>
                      </a:r>
                      <a:endParaRPr lang="ar-SA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40536" marR="40536" marT="20268" marB="20268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21454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b="0">
                        <a:solidFill>
                          <a:srgbClr val="000000"/>
                        </a:solidFill>
                        <a:latin typeface="+mn-lt"/>
                        <a:cs typeface="+mn-cs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1100"/>
                    </a:p>
                  </a:txBody>
                  <a:tcPr marL="40536" marR="40536" marT="20268" marB="20268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200860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5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  <a:tr h="1200860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5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3</a:t>
                      </a:r>
                      <a:endParaRPr lang="en-US" sz="11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678390"/>
                  </a:ext>
                </a:extLst>
              </a:tr>
              <a:tr h="1200860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5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4</a:t>
                      </a:r>
                      <a:endParaRPr lang="en-US" sz="11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967432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10E09CDB-415F-8BCC-1410-A34ACB72CE8D}"/>
              </a:ext>
            </a:extLst>
          </p:cNvPr>
          <p:cNvSpPr txBox="1"/>
          <p:nvPr userDrawn="1"/>
        </p:nvSpPr>
        <p:spPr>
          <a:xfrm>
            <a:off x="8610601" y="2259504"/>
            <a:ext cx="4152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Accessibility</a:t>
            </a:r>
            <a:endParaRPr lang="ar-SA" sz="1200" b="0">
              <a:solidFill>
                <a:srgbClr val="3A5C64"/>
              </a:solidFill>
              <a:latin typeface="Alexandria ExtraBold" pitchFamily="2" charset="-78"/>
              <a:cs typeface="Alexandria ExtraBold" pitchFamily="2" charset="-78"/>
            </a:endParaRPr>
          </a:p>
          <a:p>
            <a:r>
              <a:rPr lang="en-US" sz="90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Accessibility for people with special needs, clarifying ramps and their slopes/ratios.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7BD1DB-E170-1073-587A-D82CB6C30801}"/>
              </a:ext>
            </a:extLst>
          </p:cNvPr>
          <p:cNvSpPr txBox="1"/>
          <p:nvPr userDrawn="1"/>
        </p:nvSpPr>
        <p:spPr>
          <a:xfrm>
            <a:off x="5071879" y="2259504"/>
            <a:ext cx="3196168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18167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10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الخدمات</a:t>
            </a:r>
            <a:br>
              <a:rPr lang="ar-SA" sz="110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</a:br>
            <a:r>
              <a:rPr lang="ar-SA" sz="90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  <a:t>مواقع عدادات الخدمات (الكهرباء،المياه،الاتصالات،</a:t>
            </a:r>
          </a:p>
          <a:p>
            <a:pPr marL="0" marR="0" lvl="0" indent="0" algn="r" defTabSz="118167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90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  <a:t>التكييف،الخزانات( وكيفية معالجتها)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3311EE-982D-01B1-1259-644453633A9D}"/>
              </a:ext>
            </a:extLst>
          </p:cNvPr>
          <p:cNvSpPr txBox="1"/>
          <p:nvPr userDrawn="1"/>
        </p:nvSpPr>
        <p:spPr>
          <a:xfrm>
            <a:off x="918980" y="2259504"/>
            <a:ext cx="4152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Utility</a:t>
            </a:r>
            <a:endParaRPr lang="ar-SA" sz="1200" b="0">
              <a:solidFill>
                <a:srgbClr val="3A5C64"/>
              </a:solidFill>
              <a:latin typeface="Alexandria ExtraBold" pitchFamily="2" charset="-78"/>
              <a:cs typeface="Alexandria ExtraBold" pitchFamily="2" charset="-78"/>
            </a:endParaRPr>
          </a:p>
          <a:p>
            <a:r>
              <a:rPr lang="en-US" sz="90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:(Locations of utility meters (electricity, water, telecommunications, HVAC, and water tanks) and how its treated aligned with Facade.)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04B2205-1F49-68B9-383C-C4C0867045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4334" y="4492700"/>
            <a:ext cx="475018" cy="47501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33AD4F3-37F3-0811-ACD0-3276D9970B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0154" y="6866678"/>
            <a:ext cx="475018" cy="47501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527B94A-991C-51FA-51A0-56DF26CDA8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706" y="3927931"/>
            <a:ext cx="475018" cy="47501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2E272DB-B213-40AE-E249-BFC512B36D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706" y="5101371"/>
            <a:ext cx="475018" cy="47501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B3F8DCE-F092-8C0F-807F-FD811AB54E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706" y="6272584"/>
            <a:ext cx="475018" cy="47501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74DF82A-628A-63A4-DD0A-FCF2267340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706" y="7557238"/>
            <a:ext cx="475018" cy="47501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A20E927-B90E-775C-2280-1085877329BE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المخططات |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F119C17-1247-FD14-A8B5-763A737330A4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Plans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8D2972-E540-F1C8-A25D-1EEA6319B919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F62654F-0805-451D-E320-7F9E88D445FB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4.3</a:t>
            </a:r>
          </a:p>
        </p:txBody>
      </p:sp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DEC9E2B5-CE8D-1B0E-24DA-FEF1B72E18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89556" y="255248"/>
            <a:ext cx="1879523" cy="3430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B79A2A9-EAF5-654B-2A4B-D0C7049981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80720" y="3630808"/>
            <a:ext cx="1900989" cy="100965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52F53F8-FBE8-D175-E62C-3F89D68BFD0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280720" y="4834055"/>
            <a:ext cx="1900989" cy="1009650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4D536AA3-7BDB-70A9-6635-5D2902FD3A8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80720" y="6055803"/>
            <a:ext cx="1900989" cy="1009650"/>
          </a:xfrm>
        </p:spPr>
        <p:txBody>
          <a:bodyPr/>
          <a:lstStyle/>
          <a:p>
            <a:endParaRPr lang="en-US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B590837E-EE91-6EE1-657E-B67AFCF61F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80720" y="7245375"/>
            <a:ext cx="1900989" cy="1009650"/>
          </a:xfrm>
        </p:spPr>
        <p:txBody>
          <a:bodyPr/>
          <a:lstStyle/>
          <a:p>
            <a:endParaRPr lang="en-US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7F76D318-F3BC-AED7-90AD-4F9A72B5314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321834" y="3914336"/>
            <a:ext cx="3078139" cy="1634856"/>
          </a:xfrm>
        </p:spPr>
        <p:txBody>
          <a:bodyPr/>
          <a:lstStyle/>
          <a:p>
            <a:endParaRPr lang="en-US"/>
          </a:p>
        </p:txBody>
      </p:sp>
      <p:sp>
        <p:nvSpPr>
          <p:cNvPr id="36" name="Picture Placeholder 4">
            <a:extLst>
              <a:ext uri="{FF2B5EF4-FFF2-40B4-BE49-F238E27FC236}">
                <a16:creationId xmlns:a16="http://schemas.microsoft.com/office/drawing/2014/main" id="{60E32048-B396-8B1D-7D9C-0A61B32FCE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321834" y="6290252"/>
            <a:ext cx="3078139" cy="1634856"/>
          </a:xfrm>
        </p:spPr>
        <p:txBody>
          <a:bodyPr/>
          <a:lstStyle/>
          <a:p>
            <a:endParaRPr lang="en-US"/>
          </a:p>
        </p:txBody>
      </p:sp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87019E02-45A3-1DB5-0004-CC71F15CCA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710986" y="3914336"/>
            <a:ext cx="3078139" cy="1634856"/>
          </a:xfrm>
        </p:spPr>
        <p:txBody>
          <a:bodyPr/>
          <a:lstStyle/>
          <a:p>
            <a:endParaRPr lang="en-US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82F9FE53-360B-16BE-8A92-54B83803590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10986" y="6290252"/>
            <a:ext cx="3078139" cy="1634856"/>
          </a:xfrm>
        </p:spPr>
        <p:txBody>
          <a:bodyPr/>
          <a:lstStyle/>
          <a:p>
            <a:endParaRPr lang="en-US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01BA00AA-7059-0C38-854D-771809386B7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742030" y="3630808"/>
            <a:ext cx="1900989" cy="1009650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008E74BE-98F0-AD7B-4599-8AB73BD30EE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742030" y="4834055"/>
            <a:ext cx="1900989" cy="1009650"/>
          </a:xfrm>
        </p:spPr>
        <p:txBody>
          <a:bodyPr/>
          <a:lstStyle/>
          <a:p>
            <a:endParaRPr lang="en-US"/>
          </a:p>
        </p:txBody>
      </p:sp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2F7BBAAB-9F44-7823-29A7-D3AA6699B75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742030" y="6055803"/>
            <a:ext cx="1900989" cy="1009650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Picture Placeholder 4">
            <a:extLst>
              <a:ext uri="{FF2B5EF4-FFF2-40B4-BE49-F238E27FC236}">
                <a16:creationId xmlns:a16="http://schemas.microsoft.com/office/drawing/2014/main" id="{FFD3A548-8D7D-0427-83AA-33307D2EC7A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742030" y="7245375"/>
            <a:ext cx="1900989" cy="10096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7009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DEC9E2B5-CE8D-1B0E-24DA-FEF1B72E18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89556" y="255248"/>
            <a:ext cx="1879523" cy="3430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3CD537-D122-6EC0-C503-7443F56136A2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الواجهات : 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العلاقة الرأسية و العرضية بين الكتل المعمارية وارتفاعاتها،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1E6C6C-1E2A-5093-1077-3DAEA5277D6A}"/>
              </a:ext>
            </a:extLst>
          </p:cNvPr>
          <p:cNvSpPr txBox="1"/>
          <p:nvPr userDrawn="1"/>
        </p:nvSpPr>
        <p:spPr>
          <a:xfrm>
            <a:off x="576424" y="1226106"/>
            <a:ext cx="7101633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Elevations 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relationship between vertical and horizontal forms and their dimensions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B49CFD-E510-1015-02AE-5A01D54082F2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AAB10EF-FFE3-35DA-5AD4-4A73DFE8C3A4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1D38034-0F34-F08F-B6ED-AA99FAD7C07D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F3D999-0230-3E80-E170-34FF95109A59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إرفاق جميع الواجهات مع وضوح الأبعاد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E00380E-0925-13D0-3DA1-116AE2688502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all elevations with clear dimensions.</a:t>
              </a:r>
            </a:p>
          </p:txBody>
        </p:sp>
      </p:grp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612ECE98-38F5-F19D-2F14-21F6A833EBFD}"/>
              </a:ext>
            </a:extLst>
          </p:cNvPr>
          <p:cNvSpPr>
            <a:spLocks noGrp="1"/>
          </p:cNvSpPr>
          <p:nvPr>
            <p:ph type="pic" idx="4294967295"/>
          </p:nvPr>
        </p:nvSpPr>
        <p:spPr>
          <a:xfrm>
            <a:off x="3835400" y="2766623"/>
            <a:ext cx="9067799" cy="5081276"/>
          </a:xfrm>
        </p:spPr>
        <p:txBody>
          <a:bodyPr/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F20581-3B68-DB33-CCA6-4E249FED3277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المخططات |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3D61A56-13E3-A2CA-437C-60C53B1DEBA6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Plans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6429A88-AD8F-5ED3-815F-9FDEF9436AD4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8E43DAB-0BD8-1CDF-FF88-27ED7EE639B0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4.4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909AB5D-D286-5BFD-5791-009EAD05E0AB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488516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DEC9E2B5-CE8D-1B0E-24DA-FEF1B72E18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89556" y="255248"/>
            <a:ext cx="1879523" cy="3430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EE71772-6C5A-4C56-AC8A-76BB062FD6DF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C47D6FFF-A751-A222-80E8-E81DECBC0DB4}"/>
              </a:ext>
            </a:extLst>
          </p:cNvPr>
          <p:cNvSpPr>
            <a:spLocks noGrp="1"/>
          </p:cNvSpPr>
          <p:nvPr>
            <p:ph type="pic" idx="4294967295"/>
          </p:nvPr>
        </p:nvSpPr>
        <p:spPr>
          <a:xfrm>
            <a:off x="3757459" y="2766623"/>
            <a:ext cx="9365874" cy="5081276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B26705-65E0-C690-749A-EC63EE27FE2A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قطاع رأسي: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المخططات و علاقتها مع تصميم العناصر الخارحية و تطابقها مع المناظير و ابعادها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3EF3D8-A33C-B5F8-D1C2-A8040DB9CEA6}"/>
              </a:ext>
            </a:extLst>
          </p:cNvPr>
          <p:cNvSpPr txBox="1"/>
          <p:nvPr userDrawn="1"/>
        </p:nvSpPr>
        <p:spPr>
          <a:xfrm>
            <a:off x="576424" y="1226106"/>
            <a:ext cx="7101633" cy="297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Section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CBBEE60-0F95-CB7F-E3AE-23FF84704A27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03A5ADA-AF78-E9D7-92FA-FB08A37925C3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7B2803D-0CE7-F234-9465-2730ADECC2D8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إرفاق جميع القطاعات الرأسية  مع ابعادها -  اثنان بحد ادنى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0A1FC42-E6D2-733B-0F5A-88104A0603A1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all plans with dimensions (minimum of two).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0F13EE9-B0EB-2B00-D626-C52F78A10674}"/>
              </a:ext>
            </a:extLst>
          </p:cNvPr>
          <p:cNvSpPr txBox="1"/>
          <p:nvPr userDrawn="1"/>
        </p:nvSpPr>
        <p:spPr>
          <a:xfrm>
            <a:off x="576424" y="1226106"/>
            <a:ext cx="7101633" cy="484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vertical relationship between building masses and heights to ensure clear proportions.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0527C4-080B-06BE-B6FA-4E7C7CFEFEBD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المخططات |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76343B-9866-D6BB-1CD0-B512F59A1BA5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Plans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54DE98-3BF2-46CE-081D-69B6F28C055F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DF732E-7251-39D5-2D50-56737E89581F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F5861B-9BFC-FF43-93F4-A54EF8FA4795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366699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DEC9E2B5-CE8D-1B0E-24DA-FEF1B72E18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89556" y="255248"/>
            <a:ext cx="1879523" cy="3430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16F7368D-8D56-82C2-365B-CD8DCDCC4196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3195596" y="2855030"/>
            <a:ext cx="10677607" cy="476332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69B4F9-497F-C74D-0774-8EE360401348}"/>
              </a:ext>
            </a:extLst>
          </p:cNvPr>
          <p:cNvSpPr/>
          <p:nvPr userDrawn="1"/>
        </p:nvSpPr>
        <p:spPr>
          <a:xfrm>
            <a:off x="57778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72E7F9-D235-C21C-4E1D-B4C7F65AF687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التقسيم الثلاثي ( قمة, وسط , قاعدة )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واجهات توضح التقسيم الثلاثي للمبنى تظهر تحديد القاعدة والوسط والقمة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80EB6A8-86FA-D4DC-1D20-C916E58F9C43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EC10A8-E593-D8CE-981A-03D4CBB4B806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5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التكوين |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6E8BF9A-603E-EE04-9673-7A3929872861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5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Composition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7E97E07-74E4-60AB-211B-45E4396834D6}"/>
              </a:ext>
            </a:extLst>
          </p:cNvPr>
          <p:cNvSpPr txBox="1"/>
          <p:nvPr userDrawn="1"/>
        </p:nvSpPr>
        <p:spPr>
          <a:xfrm>
            <a:off x="576424" y="1226106"/>
            <a:ext cx="7101633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Tripartite articulation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(Top, Middle, Base)</a:t>
            </a:r>
          </a:p>
          <a:p>
            <a:pPr>
              <a:spcBef>
                <a:spcPts val="400"/>
              </a:spcBef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Tripartite articulation of the building sorting between (Top, Middle, Base)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C638E68-971F-07C8-E2B5-F197F478A7B5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96F8B35-598F-8E61-2A52-F21F17067BC8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B18AE09-C38F-D8A7-B6EA-08EB1B4FDBD8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الواجهات الرئيسية تبين القمة, الوسط  و القاعدة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75CAC78-062A-4618-C647-38913577AAD0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Attaching the main elevations separating the top, middle, and base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BE85DDFC-98D4-475B-E6FE-3FDA0AF867B7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80D884F-D564-5C51-07A1-3B5AD06867D5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A1F9D6C-B763-D3F7-E240-D847EB9DF095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94972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DEC9E2B5-CE8D-1B0E-24DA-FEF1B72E18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89556" y="255248"/>
            <a:ext cx="1879523" cy="3430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B3641FC4-505F-5FA0-8B5D-A781E45C3C9D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3195596" y="2855030"/>
            <a:ext cx="10677607" cy="4763321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56024E-AF50-FCDC-7EBC-16096598AEF0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( التناظر</a:t>
            </a: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/ 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التباين ) الموضعي في الواجهة</a:t>
            </a: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واجهات توضح ا( التناظر /  التباين )  في الكتل و العناصر المعمارية،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61F686-7FDE-6FFC-D655-F698AB554CAD}"/>
              </a:ext>
            </a:extLst>
          </p:cNvPr>
          <p:cNvSpPr txBox="1"/>
          <p:nvPr userDrawn="1"/>
        </p:nvSpPr>
        <p:spPr>
          <a:xfrm>
            <a:off x="576425" y="1226106"/>
            <a:ext cx="6738776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Facade Symmetry</a:t>
            </a:r>
          </a:p>
          <a:p>
            <a:pPr>
              <a:spcBef>
                <a:spcPts val="400"/>
              </a:spcBef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To ensure that the façade corresponds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and is in dialogue with the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architectural traditions of the area.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82300-044C-4E40-DEBD-9ABEF7E31366}"/>
              </a:ext>
            </a:extLst>
          </p:cNvPr>
          <p:cNvSpPr/>
          <p:nvPr userDrawn="1"/>
        </p:nvSpPr>
        <p:spPr>
          <a:xfrm>
            <a:off x="57778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E5331FF-CE0D-C26E-4BAA-68C2C13B2DFB}"/>
              </a:ext>
            </a:extLst>
          </p:cNvPr>
          <p:cNvSpPr/>
          <p:nvPr userDrawn="1"/>
        </p:nvSpPr>
        <p:spPr>
          <a:xfrm>
            <a:off x="657966" y="4422362"/>
            <a:ext cx="2455640" cy="1130998"/>
          </a:xfrm>
          <a:custGeom>
            <a:avLst/>
            <a:gdLst>
              <a:gd name="csX0" fmla="*/ 2455640 w 2455640"/>
              <a:gd name="csY0" fmla="*/ 0 h 1130998"/>
              <a:gd name="csX1" fmla="*/ 0 w 2455640"/>
              <a:gd name="csY1" fmla="*/ 0 h 1130998"/>
              <a:gd name="csX2" fmla="*/ 0 w 2455640"/>
              <a:gd name="csY2" fmla="*/ 1130999 h 1130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455640" h="1130998">
                <a:moveTo>
                  <a:pt x="2455640" y="0"/>
                </a:moveTo>
                <a:lnTo>
                  <a:pt x="0" y="0"/>
                </a:lnTo>
                <a:lnTo>
                  <a:pt x="0" y="1130999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3A044F9-444A-4750-9D25-80055A0CA852}"/>
              </a:ext>
            </a:extLst>
          </p:cNvPr>
          <p:cNvSpPr/>
          <p:nvPr userDrawn="1"/>
        </p:nvSpPr>
        <p:spPr>
          <a:xfrm>
            <a:off x="667681" y="4432267"/>
            <a:ext cx="2436304" cy="1111472"/>
          </a:xfrm>
          <a:custGeom>
            <a:avLst/>
            <a:gdLst>
              <a:gd name="csX0" fmla="*/ 0 w 2436304"/>
              <a:gd name="csY0" fmla="*/ 1111472 h 1111472"/>
              <a:gd name="csX1" fmla="*/ 0 w 2436304"/>
              <a:gd name="csY1" fmla="*/ 0 h 1111472"/>
              <a:gd name="csX2" fmla="*/ 2436305 w 2436304"/>
              <a:gd name="csY2" fmla="*/ 0 h 11114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436304" h="1111472">
                <a:moveTo>
                  <a:pt x="0" y="1111472"/>
                </a:moveTo>
                <a:lnTo>
                  <a:pt x="0" y="0"/>
                </a:lnTo>
                <a:lnTo>
                  <a:pt x="2436305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7BFE68A-1B8D-C220-ABF8-1B4BA77A0F2D}"/>
              </a:ext>
            </a:extLst>
          </p:cNvPr>
          <p:cNvGrpSpPr/>
          <p:nvPr userDrawn="1"/>
        </p:nvGrpSpPr>
        <p:grpSpPr>
          <a:xfrm>
            <a:off x="689563" y="8631673"/>
            <a:ext cx="15689674" cy="571069"/>
            <a:chOff x="704666" y="8631673"/>
            <a:chExt cx="15689674" cy="571069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BE99B20-D389-43FC-5C9C-6E583E843517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B123E9-69D4-5452-13E1-520CA95E481B}"/>
                </a:ext>
              </a:extLst>
            </p:cNvPr>
            <p:cNvSpPr txBox="1"/>
            <p:nvPr/>
          </p:nvSpPr>
          <p:spPr>
            <a:xfrm>
              <a:off x="7262570" y="8694911"/>
              <a:ext cx="9131770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الواجهات الرئيسية و تأكيد ( التناظر /  التباين )  من خلال اضافة خطوط توضح المحاور على الواجهة</a:t>
              </a:r>
            </a:p>
            <a:p>
              <a:pPr algn="justLow" rtl="1">
                <a:spcBef>
                  <a:spcPts val="646"/>
                </a:spcBef>
              </a:pPr>
              <a:endParaRPr lang="ar-SA" sz="11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4849582-8F21-06D7-45FC-7CFECFAA55D8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Show symmetry on 2D façades by indicating symmetry axes.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3946F0F-CF6F-6766-2BC1-14A006781795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5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التكوين |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1DD0CD6-E3C0-1A50-05A8-E15C2C93DA79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5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Composition 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8DA456-78F2-3C85-E691-7F985A9FF253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52AADB-2B1C-89E9-4833-D3FC25B3BCA0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E00411F-DA01-7408-5E95-2D04D3E654AE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635258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DEC9E2B5-CE8D-1B0E-24DA-FEF1B72E18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89556" y="255248"/>
            <a:ext cx="1879523" cy="3430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00E3A51-68E0-215F-5EA5-49FE8077CC31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نسبة المصمت إلى المفرغ في الواجهات</a:t>
            </a:r>
            <a:endParaRPr lang="ar-SA" sz="10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واجهات توضح نسبة</a:t>
            </a:r>
            <a:r>
              <a:rPr lang="ar-SA" sz="9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المصمت إلى المفرغ لتاكيد النسب المعتمدة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22D6360-BA27-D32C-3C11-7294BE50B1AC}"/>
              </a:ext>
            </a:extLst>
          </p:cNvPr>
          <p:cNvSpPr txBox="1"/>
          <p:nvPr userDrawn="1"/>
        </p:nvSpPr>
        <p:spPr>
          <a:xfrm>
            <a:off x="576424" y="1226106"/>
            <a:ext cx="7101633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Ratio of Recessed and Projecting Elements in the Facades</a:t>
            </a: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Facades showing the solid-to-void ratio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.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F64E746-AAF2-016C-D802-293B53DBABE3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47024C8-1B47-9ABC-8907-7D7EC5B14FBB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3306090-C41E-CB6D-E1C2-747B59C2DCBE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CB54DD7-E697-223D-9D2B-9D2F02B4F7C2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إرفاق الواجهات الأساسية وتوضيح النسب للمفرغ والمصمت.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E5D8B39-B13F-3DCA-BD20-77129173194B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the main elevations, indicating the correct solid-to-void proportions.</a:t>
              </a: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668DD2CB-1E66-4838-89B7-ABF6E66399B3}"/>
              </a:ext>
            </a:extLst>
          </p:cNvPr>
          <p:cNvSpPr/>
          <p:nvPr userDrawn="1"/>
        </p:nvSpPr>
        <p:spPr>
          <a:xfrm>
            <a:off x="9690122" y="7613875"/>
            <a:ext cx="2094463" cy="283409"/>
          </a:xfrm>
          <a:prstGeom prst="rect">
            <a:avLst/>
          </a:prstGeom>
          <a:solidFill>
            <a:srgbClr val="6C9BA9"/>
          </a:solidFill>
          <a:ln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50">
                <a:latin typeface="Alexandria" pitchFamily="2" charset="-78"/>
                <a:cs typeface="Alexandria" pitchFamily="2" charset="-78"/>
              </a:rPr>
              <a:t>نسبة الأجزاء المصمتة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DDCDFA0-4E5E-ABD3-1850-D3042088C351}"/>
              </a:ext>
            </a:extLst>
          </p:cNvPr>
          <p:cNvSpPr/>
          <p:nvPr userDrawn="1"/>
        </p:nvSpPr>
        <p:spPr>
          <a:xfrm>
            <a:off x="11935856" y="7613875"/>
            <a:ext cx="2094463" cy="283409"/>
          </a:xfrm>
          <a:prstGeom prst="rect">
            <a:avLst/>
          </a:prstGeom>
          <a:solidFill>
            <a:srgbClr val="6C9BA9"/>
          </a:solidFill>
          <a:ln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50">
                <a:latin typeface="Alexandria" pitchFamily="2" charset="-78"/>
                <a:cs typeface="Alexandria" pitchFamily="2" charset="-78"/>
              </a:rPr>
              <a:t>مساحة الجزء المفرغ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FA77FB9-BBDD-CA50-A42C-08BE1A262AA9}"/>
              </a:ext>
            </a:extLst>
          </p:cNvPr>
          <p:cNvSpPr/>
          <p:nvPr userDrawn="1"/>
        </p:nvSpPr>
        <p:spPr>
          <a:xfrm>
            <a:off x="14181584" y="7613875"/>
            <a:ext cx="2094463" cy="283409"/>
          </a:xfrm>
          <a:prstGeom prst="rect">
            <a:avLst/>
          </a:prstGeom>
          <a:solidFill>
            <a:srgbClr val="6C9BA9"/>
          </a:solidFill>
          <a:ln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50">
                <a:latin typeface="Alexandria" pitchFamily="2" charset="-78"/>
                <a:cs typeface="Alexandria" pitchFamily="2" charset="-78"/>
              </a:rPr>
              <a:t>مساحة الجزء المصمت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24D08B1-240A-313D-ED3F-A48675A86D56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5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التكوين |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D10CD04-ACE7-FD97-0712-E94426945FD1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5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Composition 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9B30002-1DDC-6895-9CF2-2D4F6688F4A5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CCA8045-A7F3-DE46-535C-CE6A9CCECB2D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CFFC436-000E-9494-24CB-E9AC62975114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76876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DEC9E2B5-CE8D-1B0E-24DA-FEF1B72E18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89556" y="255248"/>
            <a:ext cx="1879523" cy="3430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12B4BE-BDB1-1FF1-6058-385FF560F0AE}"/>
              </a:ext>
            </a:extLst>
          </p:cNvPr>
          <p:cNvSpPr txBox="1"/>
          <p:nvPr userDrawn="1"/>
        </p:nvSpPr>
        <p:spPr>
          <a:xfrm>
            <a:off x="9264650" y="1226106"/>
            <a:ext cx="722772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035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عنصر سترة السطح , عناصر الزخرفة , عناصر الفتحات (الأبواب والنوافذ والتجاويف)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سطرة السطح في القمة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و علاقتها مع العناصر الاخرئ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8986C4-1F3D-C125-D299-7645A4EAFF93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A3476B6-3479-345B-D3F2-838E91980903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6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العناصر المعمارية  |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9EF3051-1371-2224-39A2-2B63408C4DC8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6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Architectural Elements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5464123-263E-105C-965F-ADD8CDDD63C8}"/>
              </a:ext>
            </a:extLst>
          </p:cNvPr>
          <p:cNvSpPr txBox="1"/>
          <p:nvPr userDrawn="1"/>
        </p:nvSpPr>
        <p:spPr>
          <a:xfrm>
            <a:off x="576424" y="1226106"/>
            <a:ext cx="7101633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Parapet Element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Renders Showing the roof parapets and its relation to other elements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E89C42-B1D2-2BE3-8105-8F3F14911EED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EE617ED-2844-A503-51DF-D7CB4EA57E9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06162172"/>
              </p:ext>
            </p:extLst>
          </p:nvPr>
        </p:nvGraphicFramePr>
        <p:xfrm>
          <a:off x="1037771" y="2349686"/>
          <a:ext cx="14993258" cy="6035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9108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616482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6155779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353545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780978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شرح المرجعية مع صورة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Explanation</a:t>
                      </a: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صورة العنصر المعماري من المشروع</a:t>
                      </a:r>
                      <a:r>
                        <a:rPr lang="en-US" sz="1100">
                          <a:latin typeface="Alexandria" pitchFamily="2" charset="-78"/>
                          <a:cs typeface="Alexandria" pitchFamily="2" charset="-78"/>
                        </a:rPr>
                        <a:t> </a:t>
                      </a: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( بعد )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Architectural Element from the </a:t>
                      </a:r>
                      <a:r>
                        <a:rPr lang="en-US" sz="1100" b="0" kern="1200" err="1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Projec</a:t>
                      </a:r>
                      <a:endParaRPr lang="ar-SA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صورة العنصر المعماري من المشروع</a:t>
                      </a:r>
                      <a:r>
                        <a:rPr lang="en-US" sz="1100">
                          <a:latin typeface="Alexandria" pitchFamily="2" charset="-78"/>
                          <a:cs typeface="Alexandria" pitchFamily="2" charset="-78"/>
                        </a:rPr>
                        <a:t> </a:t>
                      </a: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( قبل )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Architectural Element from the </a:t>
                      </a:r>
                      <a:r>
                        <a:rPr lang="en-US" sz="1100" b="0" kern="1200" err="1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Projec</a:t>
                      </a:r>
                      <a:endParaRPr lang="ar-SA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262701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b="1">
                        <a:solidFill>
                          <a:srgbClr val="000000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262701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2E61381B-2008-8A6C-D2CE-7F8A383C5049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22F1B11-3093-68DD-A6BC-A15A9E2154E1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713358E-8609-156A-D51E-25ADB5D1A9A4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مناظير توضح سترة السطح وشرح مرجعيتها.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655A95D-0CF3-0F25-627B-BFC7857D0BB2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renders showing the roof parapets and explaining their reference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.</a:t>
              </a:r>
              <a:endParaRPr lang="en-US" sz="11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4B84A62-0541-1BE4-C1B2-BC768D470299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6.1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436B75"/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4F1786D-F38D-0931-F701-B94EDE4E8E03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6.1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C8D397BF-41EF-EF3E-21A9-51B3DF12C18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80798" y="3916942"/>
            <a:ext cx="5631499" cy="3610231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2DA6C190-88F4-8F55-602B-0BF98547759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713839" y="3916941"/>
            <a:ext cx="5631499" cy="3610231"/>
          </a:xfrm>
        </p:spPr>
        <p:txBody>
          <a:bodyPr/>
          <a:lstStyle/>
          <a:p>
            <a:endParaRPr lang="en-US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34A5CFCF-90AA-0E29-4B5C-2721C008AFA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35460" y="3543942"/>
            <a:ext cx="1901721" cy="172346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2454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DEC9E2B5-CE8D-1B0E-24DA-FEF1B72E18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89556" y="255248"/>
            <a:ext cx="1879523" cy="3430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12B4BE-BDB1-1FF1-6058-385FF560F0AE}"/>
              </a:ext>
            </a:extLst>
          </p:cNvPr>
          <p:cNvSpPr txBox="1"/>
          <p:nvPr userDrawn="1"/>
        </p:nvSpPr>
        <p:spPr>
          <a:xfrm>
            <a:off x="9264650" y="1226106"/>
            <a:ext cx="722772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عنصر سترة السطح 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سطرة السطح في القمة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و علاقتها مع العناصر الاخرئ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8986C4-1F3D-C125-D299-7645A4EAFF93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A3476B6-3479-345B-D3F2-838E91980903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6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العناصر المعمارية  |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9EF3051-1371-2224-39A2-2B63408C4DC8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6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Architectural Elements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5464123-263E-105C-965F-ADD8CDDD63C8}"/>
              </a:ext>
            </a:extLst>
          </p:cNvPr>
          <p:cNvSpPr txBox="1"/>
          <p:nvPr userDrawn="1"/>
        </p:nvSpPr>
        <p:spPr>
          <a:xfrm>
            <a:off x="576424" y="1226106"/>
            <a:ext cx="7101633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Parapet Element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Renders Showing the roof parapets and its relation to other elements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E89C42-B1D2-2BE3-8105-8F3F14911EED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EE617ED-2844-A503-51DF-D7CB4EA57E9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54848885"/>
              </p:ext>
            </p:extLst>
          </p:nvPr>
        </p:nvGraphicFramePr>
        <p:xfrm>
          <a:off x="1070187" y="2347371"/>
          <a:ext cx="14993258" cy="6027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933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5181041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353545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543467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شرح المرجعية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Explanation</a:t>
                      </a: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صورة مرجعية للعنصر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Image of the Element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صورة العنصر المعماري من المشروع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Architectural Element from the Project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b="1">
                        <a:solidFill>
                          <a:srgbClr val="000000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3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2207C5C3-0A53-4B49-7622-781E75B809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3575714"/>
            <a:ext cx="475018" cy="4750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664E4A-61F2-DF72-9F35-0EBB7C16D3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5361232"/>
            <a:ext cx="475018" cy="475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9C2C115-AC1C-6691-DDD8-20BFD84DDA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7253829"/>
            <a:ext cx="475018" cy="4750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67C37A7-0F5B-1912-2CF7-E6C4DD783A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3575714"/>
            <a:ext cx="475018" cy="4750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138647A-B8AE-055F-7E4D-A036E37715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5361232"/>
            <a:ext cx="475018" cy="47501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D9AC81-0F63-5BC5-1432-FB429F4421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7253829"/>
            <a:ext cx="475018" cy="475018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2E61381B-2008-8A6C-D2CE-7F8A383C5049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22F1B11-3093-68DD-A6BC-A15A9E2154E1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713358E-8609-156A-D51E-25ADB5D1A9A4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مناظير توضح سترة السطح وشرح مرجعيتها.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655A95D-0CF3-0F25-627B-BFC7857D0BB2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renders showing the roof parapets and explaining their reference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.</a:t>
              </a:r>
              <a:endParaRPr lang="en-US" sz="11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4B84A62-0541-1BE4-C1B2-BC768D470299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6.1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436B75"/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4F1786D-F38D-0931-F701-B94EDE4E8E03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6.1</a:t>
            </a:r>
          </a:p>
        </p:txBody>
      </p:sp>
    </p:spTree>
    <p:extLst>
      <p:ext uri="{BB962C8B-B14F-4D97-AF65-F5344CB8AC3E}">
        <p14:creationId xmlns:p14="http://schemas.microsoft.com/office/powerpoint/2010/main" val="22772906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DEC9E2B5-CE8D-1B0E-24DA-FEF1B72E18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89556" y="255248"/>
            <a:ext cx="1879523" cy="3430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09FD36-0ACD-1321-D2A7-CA7CAD981D28}"/>
              </a:ext>
            </a:extLst>
          </p:cNvPr>
          <p:cNvSpPr txBox="1"/>
          <p:nvPr userDrawn="1"/>
        </p:nvSpPr>
        <p:spPr>
          <a:xfrm>
            <a:off x="8839202" y="1226106"/>
            <a:ext cx="7653176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عناصر الزخرفة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الزخارف المستخدمة في المشروع.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C2A8FF-EF0B-FEB7-398E-36CCACDCA0BC}"/>
              </a:ext>
            </a:extLst>
          </p:cNvPr>
          <p:cNvSpPr txBox="1"/>
          <p:nvPr userDrawn="1"/>
        </p:nvSpPr>
        <p:spPr>
          <a:xfrm>
            <a:off x="576424" y="1226106"/>
            <a:ext cx="7101633" cy="507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Ornamentation Element</a:t>
            </a: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3D Showing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the Ornamental used in the project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150545-2804-C37F-65B7-9FB45B2864AA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F280E57-419F-422A-1802-A3D027569CB2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8726C11-746F-78B1-A6FC-9BA935DCF6CD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638D026-B1C4-BDE0-C767-4B0AC525DCE3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الزخارف المستخدمة وشرح مرجعيتها.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25E2BFE-4BF7-568B-A527-492FD2E7E4BF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the Ornamental elements used, with an explanation of their design references.</a:t>
              </a: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9D5BFE0-9C6B-F5C6-BD7A-2C43B94C609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346986"/>
              </p:ext>
            </p:extLst>
          </p:nvPr>
        </p:nvGraphicFramePr>
        <p:xfrm>
          <a:off x="1070187" y="2347371"/>
          <a:ext cx="14993258" cy="6027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933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5181041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353545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543467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شرح المرجعية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Explanation</a:t>
                      </a: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صورة مرجعية للعنصر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Image of the Element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صورة العنصر المعماري من المشروع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Architectural Element from the Project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b="1">
                        <a:solidFill>
                          <a:srgbClr val="000000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3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A490AF49-9B9F-2626-BFF2-9027EB97771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3575714"/>
            <a:ext cx="475018" cy="4750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8BC078-6D2A-5F2D-33B3-B5286CEB51B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5361232"/>
            <a:ext cx="475018" cy="4750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957D25-CC3F-42B9-FC3C-DD5C3261B4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7253829"/>
            <a:ext cx="475018" cy="4750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751C13F-8E20-16A0-00DB-AEE7EF9AEA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3575714"/>
            <a:ext cx="475018" cy="4750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DC55AF-CCC9-7C19-1ED1-41F38AD05D2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5361232"/>
            <a:ext cx="475018" cy="475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AD1484B-66BE-957C-6CB6-5956BB6819B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7253829"/>
            <a:ext cx="475018" cy="4750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F072699-AC21-2B5E-3F77-91C64E023C52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6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العناصر المعمارية  |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F777BA-CDE7-9B05-8B53-C0F844B9E8FB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6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Architectural Elements 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75DBE4-2621-2D9D-D48D-E20244C3D37B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01F9EE-0E04-5AB5-C000-4D6990CCE61B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6.2</a:t>
            </a:r>
          </a:p>
        </p:txBody>
      </p:sp>
    </p:spTree>
    <p:extLst>
      <p:ext uri="{BB962C8B-B14F-4D97-AF65-F5344CB8AC3E}">
        <p14:creationId xmlns:p14="http://schemas.microsoft.com/office/powerpoint/2010/main" val="3310225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370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DEC9E2B5-CE8D-1B0E-24DA-FEF1B72E18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89556" y="255248"/>
            <a:ext cx="1879523" cy="3430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EDC5B7-8A24-54EA-369E-616EDB226130}"/>
              </a:ext>
            </a:extLst>
          </p:cNvPr>
          <p:cNvSpPr txBox="1"/>
          <p:nvPr userDrawn="1"/>
        </p:nvSpPr>
        <p:spPr>
          <a:xfrm>
            <a:off x="7835900" y="1226106"/>
            <a:ext cx="865647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عناصر الفتحات (الأبواب والنوافذ والتجاويف)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عناصر الفتحات (الأبواب والنوافذ والتجاويف).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708D3D-DE59-8055-79FA-FCA2B8E73510}"/>
              </a:ext>
            </a:extLst>
          </p:cNvPr>
          <p:cNvSpPr txBox="1"/>
          <p:nvPr userDrawn="1"/>
        </p:nvSpPr>
        <p:spPr>
          <a:xfrm>
            <a:off x="576424" y="1226106"/>
            <a:ext cx="826277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Doors &amp; Windows 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3D Showing the opening elements (doors, windows, and niches)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8F7F58-E4F7-124E-ADC6-EC5B92EEB71A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4C69A66-AC1E-8538-017F-B78E20202E2E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2C76DAA-563F-4ED5-CFC9-D51F5FDF1E4A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2FBF29-4318-668F-3301-2A285DBB8989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العناصر المعمارية المستخدمة وشرح مرجعيتها.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63BB016-EBEC-137B-FEEA-149E6172BDDE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the architectural elements used, with an explanation of their design references.</a:t>
              </a: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D2597AA-475D-1DAF-D294-799DE93966E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79039231"/>
              </p:ext>
            </p:extLst>
          </p:nvPr>
        </p:nvGraphicFramePr>
        <p:xfrm>
          <a:off x="1070187" y="2347371"/>
          <a:ext cx="14993258" cy="6027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933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5181041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353545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543467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شرح المرجعية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Explanation</a:t>
                      </a: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صورة مرجعية للعنصر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Image of the Element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صورة العنصر المعماري من المشروع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Architectural Element from the Project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b="1">
                        <a:solidFill>
                          <a:srgbClr val="000000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3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E84E08F7-8632-C5DB-C581-1356462B5BA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3575714"/>
            <a:ext cx="475018" cy="4750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0FD226-1BEB-2561-2503-D2FD36FAA1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5361232"/>
            <a:ext cx="475018" cy="4750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2ABC68C-BD4B-85A1-EC1D-8A6BF54A8A9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7253829"/>
            <a:ext cx="475018" cy="4750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E65BF63-1262-6463-037C-7467D0EA47C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3575714"/>
            <a:ext cx="475018" cy="4750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1A8566-600D-8C16-5C2A-7915077A41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5361232"/>
            <a:ext cx="475018" cy="475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60A9EB-0382-127C-9A64-082309D5554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7253829"/>
            <a:ext cx="475018" cy="4750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4288EC9-4E56-50F7-7B09-5EFDE3CADFF5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6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العناصر المعمارية  |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6DB3D1-907A-622B-09BA-9D7E83AA87F6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6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Architectural Elements 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6FB545-0521-4DF0-8767-E30DFCE38FA4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935AE5-9475-03E6-BED6-260DC6D62E80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6.3</a:t>
            </a:r>
          </a:p>
        </p:txBody>
      </p:sp>
    </p:spTree>
    <p:extLst>
      <p:ext uri="{BB962C8B-B14F-4D97-AF65-F5344CB8AC3E}">
        <p14:creationId xmlns:p14="http://schemas.microsoft.com/office/powerpoint/2010/main" val="3725648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DEC9E2B5-CE8D-1B0E-24DA-FEF1B72E18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89556" y="255248"/>
            <a:ext cx="1879523" cy="3430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C03FEAF-DD03-2A79-338E-C5CF1319902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27339144"/>
              </p:ext>
            </p:extLst>
          </p:nvPr>
        </p:nvGraphicFramePr>
        <p:xfrm>
          <a:off x="1070187" y="2347369"/>
          <a:ext cx="14993258" cy="602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933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805250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427716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وصف المادة المستخدمة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Description of Used Material</a:t>
                      </a: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صورة للمادة المستخدمة 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Used Material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صورة للون المستخدم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Used Color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400001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b="1">
                        <a:solidFill>
                          <a:srgbClr val="000000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400001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1400001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3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  <a:tr h="1400001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4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67186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A915984-9EDF-F6AF-0ACF-120C1B168AFC}"/>
              </a:ext>
            </a:extLst>
          </p:cNvPr>
          <p:cNvSpPr txBox="1"/>
          <p:nvPr userDrawn="1"/>
        </p:nvSpPr>
        <p:spPr>
          <a:xfrm>
            <a:off x="8299450" y="1226106"/>
            <a:ext cx="8192927" cy="507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الألوان والمواد المستخدمة في المشروع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الألوان والمواد المستخدمة في المشروع</a:t>
            </a:r>
            <a:r>
              <a:rPr lang="ar-SA" sz="900" b="1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.</a:t>
            </a:r>
            <a:endParaRPr lang="ar-SA" sz="9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6A94FEE-7843-EA12-F01A-502A8998D6AE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85ACE5F-5824-0329-3DB7-A82FC32539C9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7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الألوان والمواد |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6B9235E-8A46-F89A-7DA0-4C5F37E5FA3E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7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Colors &amp; Materials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DCACA85-46D5-5E31-7E88-049287AF5A5B}"/>
              </a:ext>
            </a:extLst>
          </p:cNvPr>
          <p:cNvSpPr txBox="1"/>
          <p:nvPr userDrawn="1"/>
        </p:nvSpPr>
        <p:spPr>
          <a:xfrm>
            <a:off x="576424" y="1226106"/>
            <a:ext cx="8531480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Colors and Materials Used in the Project</a:t>
            </a:r>
          </a:p>
          <a:p>
            <a:pPr>
              <a:spcBef>
                <a:spcPts val="400"/>
              </a:spcBef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3D Showing the colors and materials used in the project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DDEBE0-9563-63FE-994B-1BFECFF9859F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26529AD-65C2-02B0-2AB6-9F896C263550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C5E075E-8F81-251E-BC0D-9703004BA559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900F478-6A8A-4B4B-B043-11C6D8C48880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</a:t>
              </a: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ارفاق الألوان والمواد المستخدمة، مع شرح مرجعيتها.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4689B05-1DB1-3D31-B172-0974617F221C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the approved colors and materials used, with numbering.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57C9ACD-C9C6-398D-9F94-CB2BE7003C2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907" y="3138467"/>
            <a:ext cx="475018" cy="4750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272998C-7B2E-2863-B57E-045B917080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382" y="3138467"/>
            <a:ext cx="475018" cy="475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0268653-CF3E-8F7D-7CDD-A09C6344AB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284" y="4563115"/>
            <a:ext cx="475018" cy="4750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91FF391-4F98-4DD8-894A-72BD5BA114B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759" y="4563115"/>
            <a:ext cx="475018" cy="4750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79482AD-FBF0-0D5B-D2D5-1661A1E341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284" y="5912806"/>
            <a:ext cx="475018" cy="47501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FBC94AD-9709-D56C-236C-F47D44F61DF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759" y="5912806"/>
            <a:ext cx="475018" cy="47501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A801241-2A62-CADD-36A8-05FFFF1F2B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284" y="7262497"/>
            <a:ext cx="475018" cy="47501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E9DF005-DB10-E0E2-7EAC-1D787D4DD1B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759" y="7262497"/>
            <a:ext cx="475018" cy="47501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904C557-1266-90C2-068E-1FA31BA33F36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7.1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CA4322-DA99-6FEA-92B3-334861A3A21C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7.1</a:t>
            </a:r>
          </a:p>
        </p:txBody>
      </p:sp>
    </p:spTree>
    <p:extLst>
      <p:ext uri="{BB962C8B-B14F-4D97-AF65-F5344CB8AC3E}">
        <p14:creationId xmlns:p14="http://schemas.microsoft.com/office/powerpoint/2010/main" val="22563256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DEC9E2B5-CE8D-1B0E-24DA-FEF1B72E18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89556" y="255248"/>
            <a:ext cx="1879523" cy="3430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50CD3C-50D6-CACD-F345-5719E67FD2F3}"/>
              </a:ext>
            </a:extLst>
          </p:cNvPr>
          <p:cNvSpPr txBox="1"/>
          <p:nvPr userDrawn="1"/>
        </p:nvSpPr>
        <p:spPr>
          <a:xfrm>
            <a:off x="8216900" y="1226106"/>
            <a:ext cx="827547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الأشجار المستخدمة في المشروع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الأشجار المستخدمة في المشروع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و علاقتها مع الموقع العام و العناصر الاخرى.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A843AD5-1A94-D43F-E435-B311DB72F07D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E0C5072-70BA-9305-C839-CD29AAC06821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8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عناصر الموقع العام |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FD6C09-9A46-376D-D282-412B12B2DCF6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8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Site Plan Elements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5DFF147-0C26-04A2-CEA5-56D791042D2A}"/>
              </a:ext>
            </a:extLst>
          </p:cNvPr>
          <p:cNvSpPr txBox="1"/>
          <p:nvPr userDrawn="1"/>
        </p:nvSpPr>
        <p:spPr>
          <a:xfrm>
            <a:off x="576424" y="1226106"/>
            <a:ext cx="7101633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Trees Used in the Project</a:t>
            </a:r>
          </a:p>
          <a:p>
            <a:pPr>
              <a:spcBef>
                <a:spcPts val="400"/>
              </a:spcBef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trees used in the project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and its relation to its surroundings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E3CCF4-1CEF-2840-1B8F-7AE89A5F7F46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036CCF7-2BD0-EDEC-127E-8BD75C5459C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289835424"/>
              </p:ext>
            </p:extLst>
          </p:nvPr>
        </p:nvGraphicFramePr>
        <p:xfrm>
          <a:off x="1070186" y="2347369"/>
          <a:ext cx="14993258" cy="6027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933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805250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541596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المرجعية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The Reference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منظور التشجير المستخدم في المشروع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Render of Vegetation Used in the Project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اسم النوع التشجير المستخدم في المشروع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Name of Vegetation Type Used in the Project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842547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>
                        <a:solidFill>
                          <a:srgbClr val="000000"/>
                        </a:solidFill>
                        <a:latin typeface="+mn-lt"/>
                        <a:cs typeface="+mn-cs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821789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kern="120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SA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1821789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3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6BF42D51-E9BC-9F89-6A7F-0A488FA58146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F886F37-38E5-D8CE-CA32-C9973FCD77BE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32D0CE-12E7-C549-E860-1DEC4DB99BC6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جميع أنواع التشجير من المراجع المعتمدة 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EF148DD-F7C0-FC53-2E0C-44763840B112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all types of planting from approved references, 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2114F485-63E3-AB62-FFB9-96F20D9BAB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715" y="3735932"/>
            <a:ext cx="475018" cy="4750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569AF1A-3468-5824-AAE0-7BE7C75327A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715" y="5242999"/>
            <a:ext cx="475018" cy="475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C92BD03-0955-79F1-9BEF-192A46DF07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715" y="6951372"/>
            <a:ext cx="475018" cy="4750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5A42E78-3DC7-076D-1ACC-9C64CB889ABA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8.1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5559D1-A58C-FB60-C366-E0A8090015D5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8.1</a:t>
            </a:r>
          </a:p>
        </p:txBody>
      </p:sp>
    </p:spTree>
    <p:extLst>
      <p:ext uri="{BB962C8B-B14F-4D97-AF65-F5344CB8AC3E}">
        <p14:creationId xmlns:p14="http://schemas.microsoft.com/office/powerpoint/2010/main" val="13379645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DEC9E2B5-CE8D-1B0E-24DA-FEF1B72E18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89556" y="255248"/>
            <a:ext cx="1879523" cy="3430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209D24-B532-F91E-80FC-66396EFE716B}"/>
              </a:ext>
            </a:extLst>
          </p:cNvPr>
          <p:cNvSpPr txBox="1"/>
          <p:nvPr userDrawn="1"/>
        </p:nvSpPr>
        <p:spPr>
          <a:xfrm>
            <a:off x="7678058" y="1226106"/>
            <a:ext cx="8814320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لوحة الإضاءة و اثاث الشوارع و اللوحات الارشادية 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الإضاءة، وأثاث الشوارع، واللوحات الإرشادية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مع شرح خصائصها 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32C46C4-D199-69B6-86D3-B6E7A0896CDD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7F5932C-B527-3FF6-F074-AE4E47380641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8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عناصر الموقع العام |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CF45F04-5B37-F348-A052-E342B3B7BF61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8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Site Plan Elements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8E39A7C-536B-2FE7-07CF-FB92835D9F7A}"/>
              </a:ext>
            </a:extLst>
          </p:cNvPr>
          <p:cNvSpPr txBox="1"/>
          <p:nvPr userDrawn="1"/>
        </p:nvSpPr>
        <p:spPr>
          <a:xfrm>
            <a:off x="576424" y="1226106"/>
            <a:ext cx="687185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Lighting, Street Furniture, and Directional Signage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lighting, street furniture, and signage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with Characteristics of the elements used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D43AA1-CD6F-9E09-8467-7078B9D91939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8EE150F-47F2-9BAF-51D3-8D89431BC6E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412032522"/>
              </p:ext>
            </p:extLst>
          </p:nvPr>
        </p:nvGraphicFramePr>
        <p:xfrm>
          <a:off x="1070187" y="2347369"/>
          <a:ext cx="14993258" cy="6028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933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805250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602991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خصائص العنصر المستخدم في المشروع </a:t>
                      </a:r>
                      <a:r>
                        <a:rPr lang="ar-SA" sz="1200">
                          <a:latin typeface="Alexandria" pitchFamily="2" charset="-78"/>
                          <a:cs typeface="Alexandria" pitchFamily="2" charset="-78"/>
                        </a:rPr>
                        <a:t>(اللون، الشدة، المادة )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/>
                        <a:t>Characteristics of the element used in the project</a:t>
                      </a:r>
                      <a:r>
                        <a:rPr lang="ar-SA" sz="1100"/>
                        <a:t> </a:t>
                      </a:r>
                      <a:r>
                        <a:rPr lang="en-US" sz="1100"/>
                        <a:t>(Color, Intensity, Material)</a:t>
                      </a:r>
                      <a:endParaRPr lang="en-US" sz="1100" b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>
                          <a:latin typeface="Alexandria" pitchFamily="2" charset="-78"/>
                          <a:cs typeface="Alexandria" pitchFamily="2" charset="-78"/>
                        </a:rPr>
                        <a:t> </a:t>
                      </a: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صورة العنصر المستخدم في المشروع </a:t>
                      </a:r>
                      <a:endParaRPr lang="ar-SA" sz="700">
                        <a:latin typeface="Alexandria" pitchFamily="2" charset="-78"/>
                        <a:cs typeface="Alexandria" pitchFamily="2" charset="-78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/>
                        <a:t>Image of the element used in the project</a:t>
                      </a:r>
                      <a:endParaRPr lang="en-US" sz="1100" b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العناصر المستخدمة في المشروع</a:t>
                      </a:r>
                    </a:p>
                    <a:p>
                      <a:pPr algn="ctr"/>
                      <a:r>
                        <a:rPr lang="en-US" sz="1100"/>
                        <a:t>Elements used in the project</a:t>
                      </a:r>
                      <a:endParaRPr lang="en-US" sz="1100" b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35618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>
                        <a:solidFill>
                          <a:srgbClr val="000000"/>
                        </a:solidFill>
                        <a:latin typeface="+mn-lt"/>
                        <a:cs typeface="+mn-cs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SA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35618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kern="120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SA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135618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kern="120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SA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3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758322"/>
                  </a:ext>
                </a:extLst>
              </a:tr>
              <a:tr h="135618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4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C0FBCDD0-AFF4-F215-1F98-B5ECA3474323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17E46E1-3803-9597-FA0F-E538EA033767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FFF4B17-6DF1-7748-7D21-BB32C83CCECF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أنواع العناصر وخصائصها، مع صورة لكل نوع، وبيان خصائصها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7CCA264-D162-5A1A-924E-F4EBA0850E94}"/>
                </a:ext>
              </a:extLst>
            </p:cNvPr>
            <p:cNvSpPr txBox="1"/>
            <p:nvPr/>
          </p:nvSpPr>
          <p:spPr>
            <a:xfrm>
              <a:off x="704666" y="8694911"/>
              <a:ext cx="9889537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Displaying element types and their characteristics, with an image for each type and a statement of their properties.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A313C32D-729A-0E7F-AFFD-54A0B3B5837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382" y="3277944"/>
            <a:ext cx="475018" cy="4750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48562D-2EAE-8A5E-D656-DFA88C0AF1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382" y="4693432"/>
            <a:ext cx="475018" cy="475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30EACBC-B0C2-8071-298C-77CFD931654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382" y="6108920"/>
            <a:ext cx="475018" cy="4750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1F7801D-4803-58EC-33C4-399573C460FA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8.2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146879-16ED-FCDA-77EB-31801DF7DC5C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8.2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3DF7F80-980C-BBCF-CE42-F387837D346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279" y="7524408"/>
            <a:ext cx="475018" cy="47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3165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DEC9E2B5-CE8D-1B0E-24DA-FEF1B72E18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89556" y="255248"/>
            <a:ext cx="1879523" cy="3430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C4FD802A-CF0C-73AA-6643-1DEA7DAB044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99243849"/>
              </p:ext>
            </p:extLst>
          </p:nvPr>
        </p:nvGraphicFramePr>
        <p:xfrm>
          <a:off x="5335694" y="8034867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81ED700F-20A8-4BD7-4ABD-0F25477E18E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35557672"/>
              </p:ext>
            </p:extLst>
          </p:nvPr>
        </p:nvGraphicFramePr>
        <p:xfrm>
          <a:off x="8739294" y="8034867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pSp>
        <p:nvGrpSpPr>
          <p:cNvPr id="21" name="Group 20">
            <a:extLst>
              <a:ext uri="{FF2B5EF4-FFF2-40B4-BE49-F238E27FC236}">
                <a16:creationId xmlns:a16="http://schemas.microsoft.com/office/drawing/2014/main" id="{92CF8DCF-114E-5B14-9BC2-E05F341C9552}"/>
              </a:ext>
            </a:extLst>
          </p:cNvPr>
          <p:cNvGrpSpPr/>
          <p:nvPr userDrawn="1"/>
        </p:nvGrpSpPr>
        <p:grpSpPr>
          <a:xfrm>
            <a:off x="4993274" y="1917117"/>
            <a:ext cx="7082252" cy="2384091"/>
            <a:chOff x="4993274" y="2662998"/>
            <a:chExt cx="7082252" cy="2384091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03CA485-7FE9-1F0C-BA51-39D246306E2E}"/>
                </a:ext>
              </a:extLst>
            </p:cNvPr>
            <p:cNvSpPr/>
            <p:nvPr/>
          </p:nvSpPr>
          <p:spPr>
            <a:xfrm>
              <a:off x="8304115" y="2662998"/>
              <a:ext cx="460581" cy="426715"/>
            </a:xfrm>
            <a:prstGeom prst="roundRect">
              <a:avLst/>
            </a:prstGeom>
            <a:noFill/>
            <a:ln w="38100">
              <a:solidFill>
                <a:srgbClr val="436B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3">
                <a:latin typeface="DIN NEXT™ ARABIC REGULAR" panose="020B0503020203050203" pitchFamily="34" charset="-78"/>
                <a:cs typeface="DIN NEXT™ ARABIC REGULAR" panose="020B0503020203050203" pitchFamily="34" charset="-78"/>
              </a:endParaRPr>
            </a:p>
          </p:txBody>
        </p:sp>
        <p:sp>
          <p:nvSpPr>
            <p:cNvPr id="23" name="Text Placeholder 3">
              <a:extLst>
                <a:ext uri="{FF2B5EF4-FFF2-40B4-BE49-F238E27FC236}">
                  <a16:creationId xmlns:a16="http://schemas.microsoft.com/office/drawing/2014/main" id="{91541DF9-F249-D8A4-0484-038E188497E9}"/>
                </a:ext>
              </a:extLst>
            </p:cNvPr>
            <p:cNvSpPr txBox="1">
              <a:spLocks/>
            </p:cNvSpPr>
            <p:nvPr/>
          </p:nvSpPr>
          <p:spPr>
            <a:xfrm>
              <a:off x="4993274" y="3231716"/>
              <a:ext cx="7082252" cy="735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r" defTabSz="829544" rtl="1">
                <a:defRPr sz="2400">
                  <a:solidFill>
                    <a:srgbClr val="B78C57"/>
                  </a:solidFill>
                  <a:cs typeface="DIN Next LT Arabic Medium" panose="020B0503020203050203" pitchFamily="34" charset="-78"/>
                </a:defRPr>
              </a:lvl1pPr>
              <a:lvl2pPr marL="0" indent="0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FontTx/>
                <a:buNone/>
                <a:defRPr sz="1100" kern="120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2pPr>
              <a:lvl3pPr marL="195955" indent="-195955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1"/>
                </a:buClr>
                <a:buFont typeface="Arial" panose="020B0604020202020204" pitchFamily="34" charset="0"/>
                <a:buChar char="—"/>
                <a:defRPr sz="1100" kern="120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3pPr>
              <a:lvl4pPr marL="391910" indent="-130637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1"/>
                </a:buClr>
                <a:buFont typeface="Arial" panose="020B0604020202020204" pitchFamily="34" charset="0"/>
                <a:buChar char="-"/>
                <a:defRPr sz="1100" kern="120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4pPr>
              <a:lvl5pPr marL="587866" indent="-195955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1"/>
                </a:buClr>
                <a:buFont typeface="Arial" panose="020B0604020202020204" pitchFamily="34" charset="0"/>
                <a:buChar char="—"/>
                <a:defRPr sz="1100" kern="1200" baseline="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5pPr>
              <a:lvl6pPr marL="783821" indent="-130637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2"/>
                </a:buClr>
                <a:buFont typeface="Arial" panose="020B0604020202020204" pitchFamily="34" charset="0"/>
                <a:buChar char="-"/>
                <a:defRPr sz="136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1045094" indent="-261274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2"/>
                </a:buClr>
                <a:buFont typeface="Arial" panose="020B0604020202020204" pitchFamily="34" charset="0"/>
                <a:buChar char="—"/>
                <a:defRPr sz="136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1175731" indent="-130637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2"/>
                </a:buClr>
                <a:buFont typeface="Arial" panose="020B0604020202020204" pitchFamily="34" charset="0"/>
                <a:buChar char="-"/>
                <a:defRPr sz="136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3525561" indent="-207386" algn="r" defTabSz="829544" rtl="1" eaLnBrk="1" latinLnBrk="0" hangingPunct="1">
                <a:lnSpc>
                  <a:spcPct val="90000"/>
                </a:lnSpc>
                <a:spcBef>
                  <a:spcPts val="454"/>
                </a:spcBef>
                <a:buFont typeface="Arial" panose="020B0604020202020204" pitchFamily="34" charset="0"/>
                <a:buChar char="•"/>
                <a:defRPr sz="16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ar-SA" sz="1477">
                  <a:solidFill>
                    <a:schemeClr val="tx1"/>
                  </a:solidFill>
                  <a:latin typeface="Alexandria" pitchFamily="2" charset="-78"/>
                  <a:cs typeface="Alexandria" pitchFamily="2" charset="-78"/>
                </a:rPr>
                <a:t>أقر أنا الموقع بأنني أرفقت جميع المرفقات المطلوبة كاملة وصحيحة، وأتحمل مسؤولية أي نقص أو خطأ في البيانات المقدمة.</a:t>
              </a:r>
            </a:p>
          </p:txBody>
        </p:sp>
        <p:sp>
          <p:nvSpPr>
            <p:cNvPr id="24" name="Text Placeholder 3">
              <a:extLst>
                <a:ext uri="{FF2B5EF4-FFF2-40B4-BE49-F238E27FC236}">
                  <a16:creationId xmlns:a16="http://schemas.microsoft.com/office/drawing/2014/main" id="{2D8BBD1E-5A01-3721-EA9A-A43E86477CFC}"/>
                </a:ext>
              </a:extLst>
            </p:cNvPr>
            <p:cNvSpPr txBox="1">
              <a:spLocks/>
            </p:cNvSpPr>
            <p:nvPr/>
          </p:nvSpPr>
          <p:spPr>
            <a:xfrm>
              <a:off x="5365750" y="4021680"/>
              <a:ext cx="6337300" cy="10254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r" defTabSz="829544" rtl="1">
                <a:defRPr sz="2400">
                  <a:solidFill>
                    <a:srgbClr val="B78C57"/>
                  </a:solidFill>
                  <a:cs typeface="DIN Next LT Arabic Medium" panose="020B0503020203050203" pitchFamily="34" charset="-78"/>
                </a:defRPr>
              </a:lvl1pPr>
              <a:lvl2pPr marL="0" indent="0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FontTx/>
                <a:buNone/>
                <a:defRPr sz="1100" kern="120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2pPr>
              <a:lvl3pPr marL="195955" indent="-195955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1"/>
                </a:buClr>
                <a:buFont typeface="Arial" panose="020B0604020202020204" pitchFamily="34" charset="0"/>
                <a:buChar char="—"/>
                <a:defRPr sz="1100" kern="120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3pPr>
              <a:lvl4pPr marL="391910" indent="-130637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1"/>
                </a:buClr>
                <a:buFont typeface="Arial" panose="020B0604020202020204" pitchFamily="34" charset="0"/>
                <a:buChar char="-"/>
                <a:defRPr sz="1100" kern="120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4pPr>
              <a:lvl5pPr marL="587866" indent="-195955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1"/>
                </a:buClr>
                <a:buFont typeface="Arial" panose="020B0604020202020204" pitchFamily="34" charset="0"/>
                <a:buChar char="—"/>
                <a:defRPr sz="1100" kern="1200" baseline="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5pPr>
              <a:lvl6pPr marL="783821" indent="-130637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2"/>
                </a:buClr>
                <a:buFont typeface="Arial" panose="020B0604020202020204" pitchFamily="34" charset="0"/>
                <a:buChar char="-"/>
                <a:defRPr sz="136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1045094" indent="-261274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2"/>
                </a:buClr>
                <a:buFont typeface="Arial" panose="020B0604020202020204" pitchFamily="34" charset="0"/>
                <a:buChar char="—"/>
                <a:defRPr sz="136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1175731" indent="-130637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2"/>
                </a:buClr>
                <a:buFont typeface="Arial" panose="020B0604020202020204" pitchFamily="34" charset="0"/>
                <a:buChar char="-"/>
                <a:defRPr sz="136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3525561" indent="-207386" algn="r" defTabSz="829544" rtl="1" eaLnBrk="1" latinLnBrk="0" hangingPunct="1">
                <a:lnSpc>
                  <a:spcPct val="90000"/>
                </a:lnSpc>
                <a:spcBef>
                  <a:spcPts val="454"/>
                </a:spcBef>
                <a:buFont typeface="Arial" panose="020B0604020202020204" pitchFamily="34" charset="0"/>
                <a:buChar char="•"/>
                <a:defRPr sz="16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50000"/>
                </a:lnSpc>
              </a:pPr>
              <a:r>
                <a:rPr lang="en-US" sz="1400">
                  <a:solidFill>
                    <a:schemeClr val="tx1"/>
                  </a:solidFill>
                  <a:latin typeface="Alexandria" pitchFamily="2" charset="-78"/>
                  <a:cs typeface="Alexandria" pitchFamily="2" charset="-78"/>
                </a:rPr>
                <a:t>I confirm that all required documents have been submitted accurately and completely, and I accept responsibility for any errors or omissions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38D431A-3086-C68B-D5F7-DEC9DB0B3E5C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7059CA5-D356-E731-9B53-686470A8825D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9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تعهد بإرفاق المستندات |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941C116-28A8-6463-1DBB-CE28CCF39305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9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Commitment to Attach the Documents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B9D04EBA-E421-67E1-DCD0-EAC614087CF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94839602"/>
              </p:ext>
            </p:extLst>
          </p:nvPr>
        </p:nvGraphicFramePr>
        <p:xfrm>
          <a:off x="8739295" y="5429697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المكتب الهندسي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:(Office Name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06F38EEE-4738-4DEC-6744-4A280231A4A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29732052"/>
              </p:ext>
            </p:extLst>
          </p:nvPr>
        </p:nvGraphicFramePr>
        <p:xfrm>
          <a:off x="5335695" y="5429697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29933D26-DF7A-F362-7140-3C61DD15A79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778500265"/>
              </p:ext>
            </p:extLst>
          </p:nvPr>
        </p:nvGraphicFramePr>
        <p:xfrm>
          <a:off x="8739295" y="5859836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رقم التواصل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:(Contact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065C7588-E5DC-9595-1F38-133014A5DF2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32287727"/>
              </p:ext>
            </p:extLst>
          </p:nvPr>
        </p:nvGraphicFramePr>
        <p:xfrm>
          <a:off x="8739295" y="6281054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البريد الإلكتروني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:(Email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B759C05B-8560-7979-7B85-05464A41EEE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927157017"/>
              </p:ext>
            </p:extLst>
          </p:nvPr>
        </p:nvGraphicFramePr>
        <p:xfrm>
          <a:off x="5335695" y="5849635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1C5EE6CB-5320-9236-5B97-1F57ABEDAA1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832751224"/>
              </p:ext>
            </p:extLst>
          </p:nvPr>
        </p:nvGraphicFramePr>
        <p:xfrm>
          <a:off x="5335695" y="6279774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01748187-5A19-85A3-4F6C-D91FEA058F0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55037751"/>
              </p:ext>
            </p:extLst>
          </p:nvPr>
        </p:nvGraphicFramePr>
        <p:xfrm>
          <a:off x="8739295" y="6700988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المصمم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:(Designer Name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18838E38-3E06-5889-51AC-06E49048397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6139269"/>
              </p:ext>
            </p:extLst>
          </p:nvPr>
        </p:nvGraphicFramePr>
        <p:xfrm>
          <a:off x="5335695" y="6699708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E437A9CB-DCFD-3E96-D1FA-C1523E0EE75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10229017"/>
              </p:ext>
            </p:extLst>
          </p:nvPr>
        </p:nvGraphicFramePr>
        <p:xfrm>
          <a:off x="8739295" y="7687578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ct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التاريخ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:(Date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88A34E42-9619-CBA9-C02E-848DBDD538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45224001"/>
              </p:ext>
            </p:extLst>
          </p:nvPr>
        </p:nvGraphicFramePr>
        <p:xfrm>
          <a:off x="5335695" y="7687578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ct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التوقيع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:(Signature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1669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D308B361-DEF4-CCE9-C00D-1FAA508461C5}"/>
              </a:ext>
            </a:extLst>
          </p:cNvPr>
          <p:cNvGrpSpPr/>
          <p:nvPr userDrawn="1"/>
        </p:nvGrpSpPr>
        <p:grpSpPr>
          <a:xfrm>
            <a:off x="4300078" y="3977764"/>
            <a:ext cx="8468644" cy="1645672"/>
            <a:chOff x="5145843" y="3604756"/>
            <a:chExt cx="6153825" cy="119584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BE98AB9-D87F-A247-D37E-45A2E8758168}"/>
                </a:ext>
              </a:extLst>
            </p:cNvPr>
            <p:cNvGrpSpPr/>
            <p:nvPr/>
          </p:nvGrpSpPr>
          <p:grpSpPr>
            <a:xfrm>
              <a:off x="5145843" y="3604756"/>
              <a:ext cx="4345695" cy="1195844"/>
              <a:chOff x="4123654" y="2975785"/>
              <a:chExt cx="7295640" cy="2007605"/>
            </a:xfrm>
          </p:grpSpPr>
          <p:pic>
            <p:nvPicPr>
              <p:cNvPr id="22" name="Picture 21" descr="A graphic of a map of different buildings&#10;&#10;AI-generated content may be incorrect.">
                <a:extLst>
                  <a:ext uri="{FF2B5EF4-FFF2-40B4-BE49-F238E27FC236}">
                    <a16:creationId xmlns:a16="http://schemas.microsoft.com/office/drawing/2014/main" id="{D099C33B-5CE9-8C6A-A14D-64610031AA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23654" y="3205424"/>
                <a:ext cx="3572534" cy="1574184"/>
              </a:xfrm>
              <a:prstGeom prst="rect">
                <a:avLst/>
              </a:prstGeom>
            </p:spPr>
          </p:pic>
          <p:pic>
            <p:nvPicPr>
              <p:cNvPr id="23" name="Picture 22" descr="A logo with blue squares and a palm tree&#10;&#10;AI-generated content may be incorrect.">
                <a:extLst>
                  <a:ext uri="{FF2B5EF4-FFF2-40B4-BE49-F238E27FC236}">
                    <a16:creationId xmlns:a16="http://schemas.microsoft.com/office/drawing/2014/main" id="{3C43DB7B-283A-BE34-1808-745784692B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6936" y="2975785"/>
                <a:ext cx="3262358" cy="2007605"/>
              </a:xfrm>
              <a:prstGeom prst="rect">
                <a:avLst/>
              </a:prstGeom>
            </p:spPr>
          </p:pic>
        </p:grp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30FC280E-AA02-D3B6-DC75-BF8A5593219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65985" y="3701443"/>
              <a:ext cx="1533683" cy="10178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55010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1571308"/>
            <a:ext cx="1280160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5042853"/>
            <a:ext cx="128016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193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7109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590" y="2393634"/>
            <a:ext cx="1472184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4590" y="6425249"/>
            <a:ext cx="1472184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055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 userDrawn="1">
          <p15:clr>
            <a:srgbClr val="FBAE40"/>
          </p15:clr>
        </p15:guide>
        <p15:guide id="2" pos="5376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3480" y="2555875"/>
            <a:ext cx="725424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41080" y="2555875"/>
            <a:ext cx="725424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555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 userDrawn="1">
          <p15:clr>
            <a:srgbClr val="FBAE40"/>
          </p15:clr>
        </p15:guide>
        <p15:guide id="2" pos="537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590" y="2393634"/>
            <a:ext cx="1472184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4590" y="6425249"/>
            <a:ext cx="1472184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3642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3" y="511176"/>
            <a:ext cx="14721840" cy="18557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5704" y="2353628"/>
            <a:ext cx="7220902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5704" y="3507105"/>
            <a:ext cx="7220902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641080" y="2353628"/>
            <a:ext cx="7256463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641080" y="3507105"/>
            <a:ext cx="7256463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58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 userDrawn="1">
          <p15:clr>
            <a:srgbClr val="FBAE40"/>
          </p15:clr>
        </p15:guide>
        <p15:guide id="2" pos="5376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75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 userDrawn="1">
          <p15:clr>
            <a:srgbClr val="FBAE40"/>
          </p15:clr>
        </p15:guide>
        <p15:guide id="2" pos="5376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52842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4" y="640080"/>
            <a:ext cx="5505132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6463" y="1382396"/>
            <a:ext cx="864108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5704" y="2880360"/>
            <a:ext cx="5505132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883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 userDrawn="1">
          <p15:clr>
            <a:srgbClr val="FBAE40"/>
          </p15:clr>
        </p15:guide>
        <p15:guide id="2" pos="5376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4" y="640080"/>
            <a:ext cx="5505132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256463" y="1382396"/>
            <a:ext cx="864108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5704" y="2880360"/>
            <a:ext cx="5505132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206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7356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214860" y="511175"/>
            <a:ext cx="3680460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3480" y="511175"/>
            <a:ext cx="10828020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7291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FB09184B-9F51-A188-B072-08D240405B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" y="0"/>
            <a:ext cx="11802535" cy="96012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5DC199A3-7AC4-DC48-8483-752C64DBBCDE}"/>
              </a:ext>
            </a:extLst>
          </p:cNvPr>
          <p:cNvSpPr/>
          <p:nvPr userDrawn="1"/>
        </p:nvSpPr>
        <p:spPr>
          <a:xfrm rot="16200000">
            <a:off x="8147925" y="1250078"/>
            <a:ext cx="9601200" cy="7101043"/>
          </a:xfrm>
          <a:prstGeom prst="round2SameRect">
            <a:avLst>
              <a:gd name="adj1" fmla="val 5419"/>
              <a:gd name="adj2" fmla="val 0"/>
            </a:avLst>
          </a:prstGeom>
          <a:solidFill>
            <a:srgbClr val="F8F9F8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aphic of a map of different buildings&#10;&#10;AI-generated content may be incorrect.">
            <a:extLst>
              <a:ext uri="{FF2B5EF4-FFF2-40B4-BE49-F238E27FC236}">
                <a16:creationId xmlns:a16="http://schemas.microsoft.com/office/drawing/2014/main" id="{FF7EA324-5659-2AF0-0920-8038AC34BC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2157" y="366515"/>
            <a:ext cx="1587531" cy="69952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87FE094-34E5-B89B-0776-CE18537CBC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867753" y="349855"/>
            <a:ext cx="1144157" cy="7577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6E32A8-AED0-B165-563C-99F66BEAE1E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074652" y="6674864"/>
            <a:ext cx="3048264" cy="2462997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232A364-8222-77D8-30C0-D60FF80205A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553148712"/>
              </p:ext>
            </p:extLst>
          </p:nvPr>
        </p:nvGraphicFramePr>
        <p:xfrm>
          <a:off x="10596880" y="4679625"/>
          <a:ext cx="4744720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4720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ct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نوع المشروع </a:t>
                      </a:r>
                      <a:r>
                        <a:rPr lang="ar-SA" sz="12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:(Project Type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sp>
        <p:nvSpPr>
          <p:cNvPr id="12" name="Text Placeholder 45">
            <a:extLst>
              <a:ext uri="{FF2B5EF4-FFF2-40B4-BE49-F238E27FC236}">
                <a16:creationId xmlns:a16="http://schemas.microsoft.com/office/drawing/2014/main" id="{1F573D1B-3B55-7FA2-A98D-67E1D59FFC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96563" y="5116042"/>
            <a:ext cx="4745037" cy="457200"/>
          </a:xfrm>
        </p:spPr>
        <p:txBody>
          <a:bodyPr>
            <a:normAutofit/>
          </a:bodyPr>
          <a:lstStyle>
            <a:lvl1pPr algn="ctr">
              <a:buNone/>
              <a:defRPr sz="2800">
                <a:solidFill>
                  <a:srgbClr val="436B75"/>
                </a:solidFill>
                <a:latin typeface="Alexandria ExtraBold" pitchFamily="2" charset="-78"/>
                <a:cs typeface="Alexandria ExtraBold" pitchFamily="2" charset="-78"/>
              </a:defRPr>
            </a:lvl1pPr>
            <a:lvl2pPr>
              <a:buNone/>
              <a:defRPr/>
            </a:lvl2pPr>
          </a:lstStyle>
          <a:p>
            <a:pPr lvl="0"/>
            <a:r>
              <a:rPr lang="ar-SA"/>
              <a:t>كتابة نص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B0BD85E-184D-8469-5881-845E2F50816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165629" y="2024995"/>
            <a:ext cx="7565792" cy="219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009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>
          <p15:clr>
            <a:srgbClr val="FBAE40"/>
          </p15:clr>
        </p15:guide>
        <p15:guide id="2" pos="5376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3CE6F-40C9-56B5-52DD-C25E75F7E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054840" y="8898896"/>
            <a:ext cx="4810760" cy="511175"/>
          </a:xfrm>
        </p:spPr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532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 userDrawn="1">
          <p15:clr>
            <a:srgbClr val="FBAE40"/>
          </p15:clr>
        </p15:guide>
        <p15:guide id="2" pos="5376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3140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3480" y="2555875"/>
            <a:ext cx="725424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41080" y="2555875"/>
            <a:ext cx="725424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104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: Top Corners Rounded 58">
            <a:extLst>
              <a:ext uri="{FF2B5EF4-FFF2-40B4-BE49-F238E27FC236}">
                <a16:creationId xmlns:a16="http://schemas.microsoft.com/office/drawing/2014/main" id="{06B8F47D-4CB4-DE99-16C3-748242EF283C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94597562-102B-6E90-A133-DACCA6D677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83E9941-6DAE-A7C3-0200-90416B278BC1}"/>
              </a:ext>
            </a:extLst>
          </p:cNvPr>
          <p:cNvSpPr txBox="1">
            <a:spLocks/>
          </p:cNvSpPr>
          <p:nvPr userDrawn="1"/>
        </p:nvSpPr>
        <p:spPr>
          <a:xfrm>
            <a:off x="11741920" y="1374898"/>
            <a:ext cx="4675685" cy="426894"/>
          </a:xfrm>
          <a:prstGeom prst="rect">
            <a:avLst/>
          </a:prstGeom>
        </p:spPr>
        <p:txBody>
          <a:bodyPr vert="horz" lIns="118169" tIns="59084" rIns="118169" bIns="59084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ar-SA" sz="3200" b="1">
                <a:solidFill>
                  <a:schemeClr val="tx1"/>
                </a:solidFill>
                <a:latin typeface="Alexandria ExtraBold" pitchFamily="2" charset="-78"/>
                <a:cs typeface="Alexandria ExtraBold" pitchFamily="2" charset="-78"/>
              </a:rPr>
              <a:t>المحتويات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A27DC2-9B99-8155-6496-CE4575FAAE7A}"/>
              </a:ext>
            </a:extLst>
          </p:cNvPr>
          <p:cNvSpPr txBox="1"/>
          <p:nvPr userDrawn="1"/>
        </p:nvSpPr>
        <p:spPr>
          <a:xfrm>
            <a:off x="12450629" y="2474140"/>
            <a:ext cx="3279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دليل استخدام النموذج  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</a:rPr>
              <a:t>User Guide</a:t>
            </a:r>
            <a:endParaRPr lang="ar-SA" sz="1400">
              <a:solidFill>
                <a:schemeClr val="bg2">
                  <a:lumMod val="50000"/>
                </a:schemeClr>
              </a:solidFill>
              <a:latin typeface="Alexandria Medium" pitchFamily="2" charset="-78"/>
              <a:cs typeface="Alexandria Medium" pitchFamily="2" charset="-78"/>
              <a:sym typeface="Trebuchet MS" panose="020B0603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A5BE00-7A1E-25FC-4F0B-6FA537969339}"/>
              </a:ext>
            </a:extLst>
          </p:cNvPr>
          <p:cNvSpPr txBox="1"/>
          <p:nvPr userDrawn="1"/>
        </p:nvSpPr>
        <p:spPr>
          <a:xfrm>
            <a:off x="15730098" y="2468753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1.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EF52C7-554D-861F-A032-EF005881D0A0}"/>
              </a:ext>
            </a:extLst>
          </p:cNvPr>
          <p:cNvSpPr txBox="1"/>
          <p:nvPr userDrawn="1"/>
        </p:nvSpPr>
        <p:spPr>
          <a:xfrm>
            <a:off x="15730098" y="3047025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A231BC-BD03-D712-C2F2-642BD041239E}"/>
              </a:ext>
            </a:extLst>
          </p:cNvPr>
          <p:cNvSpPr txBox="1"/>
          <p:nvPr userDrawn="1"/>
        </p:nvSpPr>
        <p:spPr>
          <a:xfrm>
            <a:off x="11503822" y="4324306"/>
            <a:ext cx="42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الموقع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Location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Light" pitchFamily="2" charset="-78"/>
              <a:cs typeface="Alexandria Light" pitchFamily="2" charset="-78"/>
              <a:sym typeface="Trebuchet MS" panose="020B0603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E8938E-A17F-500D-9551-A2CB766726F5}"/>
              </a:ext>
            </a:extLst>
          </p:cNvPr>
          <p:cNvSpPr txBox="1"/>
          <p:nvPr userDrawn="1"/>
        </p:nvSpPr>
        <p:spPr>
          <a:xfrm>
            <a:off x="10297756" y="3808096"/>
            <a:ext cx="54261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وصف نطاق عمل الترميم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ومكونات البناء 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Renovation Work Description &amp; Building Components</a:t>
            </a:r>
          </a:p>
          <a:p>
            <a:pPr lvl="0" algn="justLow">
              <a:lnSpc>
                <a:spcPct val="100000"/>
              </a:lnSpc>
              <a:defRPr/>
            </a:pPr>
            <a:endParaRPr lang="en-US" sz="1400">
              <a:solidFill>
                <a:schemeClr val="bg2">
                  <a:lumMod val="50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ECE27E-C9A7-CD1D-C448-087A0945B431}"/>
              </a:ext>
            </a:extLst>
          </p:cNvPr>
          <p:cNvSpPr txBox="1"/>
          <p:nvPr userDrawn="1"/>
        </p:nvSpPr>
        <p:spPr>
          <a:xfrm>
            <a:off x="15730099" y="3811409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2.2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EFB749-3CE4-14B1-64B3-FA22739D7C40}"/>
              </a:ext>
            </a:extLst>
          </p:cNvPr>
          <p:cNvSpPr txBox="1"/>
          <p:nvPr userDrawn="1"/>
        </p:nvSpPr>
        <p:spPr>
          <a:xfrm>
            <a:off x="15723926" y="4322808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2.3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805A65-25DE-58A4-6414-C0197A004844}"/>
              </a:ext>
            </a:extLst>
          </p:cNvPr>
          <p:cNvSpPr txBox="1"/>
          <p:nvPr userDrawn="1"/>
        </p:nvSpPr>
        <p:spPr>
          <a:xfrm>
            <a:off x="10230027" y="4936082"/>
            <a:ext cx="5493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الموقع العام و المناظير </a:t>
            </a:r>
            <a:r>
              <a:rPr kumimoji="0" lang="en-US" sz="140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</a:rPr>
              <a:t>Public Realm &amp;  Perspective Views </a:t>
            </a:r>
            <a:endParaRPr kumimoji="0" lang="ar-SA" sz="140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Medium" pitchFamily="2" charset="-78"/>
              <a:cs typeface="Alexandria Medium" pitchFamily="2" charset="-78"/>
              <a:sym typeface="Trebuchet MS" panose="020B0603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A35D60-E912-8FC9-D30A-64D43E4EE590}"/>
              </a:ext>
            </a:extLst>
          </p:cNvPr>
          <p:cNvSpPr txBox="1"/>
          <p:nvPr userDrawn="1"/>
        </p:nvSpPr>
        <p:spPr>
          <a:xfrm>
            <a:off x="15723925" y="4892249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14FAA8-1E60-D69F-89A5-75787E128ABD}"/>
              </a:ext>
            </a:extLst>
          </p:cNvPr>
          <p:cNvSpPr txBox="1"/>
          <p:nvPr userDrawn="1"/>
        </p:nvSpPr>
        <p:spPr>
          <a:xfrm>
            <a:off x="15723925" y="5226697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3.1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AFB9C5-6557-FCE7-E162-340BA54D16D8}"/>
              </a:ext>
            </a:extLst>
          </p:cNvPr>
          <p:cNvSpPr txBox="1"/>
          <p:nvPr userDrawn="1"/>
        </p:nvSpPr>
        <p:spPr>
          <a:xfrm>
            <a:off x="11214100" y="3077680"/>
            <a:ext cx="4516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معلومات المشروع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 </a:t>
            </a: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</a:rPr>
              <a:t>Project Information</a:t>
            </a:r>
            <a:endParaRPr lang="ar-SA" sz="1400">
              <a:solidFill>
                <a:schemeClr val="bg2">
                  <a:lumMod val="50000"/>
                </a:schemeClr>
              </a:solidFill>
              <a:latin typeface="Alexandria Medium" pitchFamily="2" charset="-78"/>
              <a:cs typeface="Alexandria Medium" pitchFamily="2" charset="-78"/>
              <a:sym typeface="Trebuchet MS" panose="020B0603020202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3810837-1AAA-A03C-2471-AF0DB189F325}"/>
              </a:ext>
            </a:extLst>
          </p:cNvPr>
          <p:cNvCxnSpPr>
            <a:cxnSpLocks/>
          </p:cNvCxnSpPr>
          <p:nvPr userDrawn="1"/>
        </p:nvCxnSpPr>
        <p:spPr>
          <a:xfrm>
            <a:off x="10369182" y="2339642"/>
            <a:ext cx="5925498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D04A7E0-7F53-31DD-37CC-0A488429CE12}"/>
              </a:ext>
            </a:extLst>
          </p:cNvPr>
          <p:cNvCxnSpPr>
            <a:cxnSpLocks/>
          </p:cNvCxnSpPr>
          <p:nvPr userDrawn="1"/>
        </p:nvCxnSpPr>
        <p:spPr>
          <a:xfrm>
            <a:off x="10369182" y="2936446"/>
            <a:ext cx="5925498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EDE51B7-EB32-0CD4-97AB-9E31C896FE2C}"/>
              </a:ext>
            </a:extLst>
          </p:cNvPr>
          <p:cNvCxnSpPr>
            <a:cxnSpLocks/>
          </p:cNvCxnSpPr>
          <p:nvPr userDrawn="1"/>
        </p:nvCxnSpPr>
        <p:spPr>
          <a:xfrm>
            <a:off x="10363009" y="4829877"/>
            <a:ext cx="5925498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D0675D2-58F9-6343-B247-03D32AB8BBE9}"/>
              </a:ext>
            </a:extLst>
          </p:cNvPr>
          <p:cNvSpPr txBox="1"/>
          <p:nvPr userDrawn="1"/>
        </p:nvSpPr>
        <p:spPr>
          <a:xfrm>
            <a:off x="10433227" y="5249365"/>
            <a:ext cx="5290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حدود الملكية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Property Boundaries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Light" pitchFamily="2" charset="-78"/>
              <a:cs typeface="Alexandria Light" pitchFamily="2" charset="-78"/>
              <a:sym typeface="Trebuchet MS" panose="020B0603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125DC1-D504-BD43-BFF1-68ADC90C096C}"/>
              </a:ext>
            </a:extLst>
          </p:cNvPr>
          <p:cNvSpPr txBox="1"/>
          <p:nvPr userDrawn="1"/>
        </p:nvSpPr>
        <p:spPr>
          <a:xfrm>
            <a:off x="15723925" y="5526936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3.2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7103492-0C2D-06FE-E723-6DE58D310FE3}"/>
              </a:ext>
            </a:extLst>
          </p:cNvPr>
          <p:cNvSpPr txBox="1"/>
          <p:nvPr userDrawn="1"/>
        </p:nvSpPr>
        <p:spPr>
          <a:xfrm>
            <a:off x="11503821" y="5549604"/>
            <a:ext cx="42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المناظير النهارية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Daytime Views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Light" pitchFamily="2" charset="-78"/>
              <a:cs typeface="Alexandria Light" pitchFamily="2" charset="-78"/>
              <a:sym typeface="Trebuchet MS" panose="020B0603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B3C2AE-26A5-A809-231A-60EE6E448E50}"/>
              </a:ext>
            </a:extLst>
          </p:cNvPr>
          <p:cNvSpPr txBox="1"/>
          <p:nvPr userDrawn="1"/>
        </p:nvSpPr>
        <p:spPr>
          <a:xfrm>
            <a:off x="15723925" y="5871008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3.3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08E1F5-754C-46D3-86C6-751DDA461A3B}"/>
              </a:ext>
            </a:extLst>
          </p:cNvPr>
          <p:cNvSpPr txBox="1"/>
          <p:nvPr userDrawn="1"/>
        </p:nvSpPr>
        <p:spPr>
          <a:xfrm>
            <a:off x="11503821" y="5893676"/>
            <a:ext cx="42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المناظير الليلية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Nighttime Views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Light" pitchFamily="2" charset="-78"/>
              <a:cs typeface="Alexandria Light" pitchFamily="2" charset="-78"/>
              <a:sym typeface="Trebuchet MS" panose="020B06030202020202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083AD6-4C54-765F-DC90-EC604061F14A}"/>
              </a:ext>
            </a:extLst>
          </p:cNvPr>
          <p:cNvCxnSpPr>
            <a:cxnSpLocks/>
          </p:cNvCxnSpPr>
          <p:nvPr userDrawn="1"/>
        </p:nvCxnSpPr>
        <p:spPr>
          <a:xfrm>
            <a:off x="10363009" y="6328477"/>
            <a:ext cx="5925498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5DA8672-B02A-A41C-D97D-828A5C0CD3D9}"/>
              </a:ext>
            </a:extLst>
          </p:cNvPr>
          <p:cNvSpPr txBox="1"/>
          <p:nvPr userDrawn="1"/>
        </p:nvSpPr>
        <p:spPr>
          <a:xfrm>
            <a:off x="10502999" y="6516659"/>
            <a:ext cx="52209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المخططات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</a:rPr>
              <a:t>Plans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Medium" pitchFamily="2" charset="-78"/>
              <a:cs typeface="Alexandria Medium" pitchFamily="2" charset="-78"/>
              <a:sym typeface="Trebuchet MS" panose="020B0603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833EE8E-6DA9-8FF7-37A8-9380DD5A7543}"/>
              </a:ext>
            </a:extLst>
          </p:cNvPr>
          <p:cNvSpPr txBox="1"/>
          <p:nvPr userDrawn="1"/>
        </p:nvSpPr>
        <p:spPr>
          <a:xfrm>
            <a:off x="15723925" y="6472826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D113C9A-B4BD-D1F5-00AB-0C5893A6085B}"/>
              </a:ext>
            </a:extLst>
          </p:cNvPr>
          <p:cNvSpPr txBox="1"/>
          <p:nvPr userDrawn="1"/>
        </p:nvSpPr>
        <p:spPr>
          <a:xfrm>
            <a:off x="15723925" y="6807274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4.1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512F3F3-6DC0-F824-3D2B-DA9C6A9D210D}"/>
              </a:ext>
            </a:extLst>
          </p:cNvPr>
          <p:cNvSpPr txBox="1"/>
          <p:nvPr userDrawn="1"/>
        </p:nvSpPr>
        <p:spPr>
          <a:xfrm>
            <a:off x="11503821" y="6804256"/>
            <a:ext cx="42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مخطط الموقع العام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Site Plan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Light" pitchFamily="2" charset="-78"/>
              <a:cs typeface="Alexandria Light" pitchFamily="2" charset="-78"/>
              <a:sym typeface="Trebuchet MS" panose="020B0603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60192BB-5F2D-2D2B-F566-17A28C2788AD}"/>
              </a:ext>
            </a:extLst>
          </p:cNvPr>
          <p:cNvSpPr txBox="1"/>
          <p:nvPr userDrawn="1"/>
        </p:nvSpPr>
        <p:spPr>
          <a:xfrm>
            <a:off x="15723925" y="7107513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4.2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29063E6-E0F0-5D8A-44A1-741462D882EA}"/>
              </a:ext>
            </a:extLst>
          </p:cNvPr>
          <p:cNvSpPr txBox="1"/>
          <p:nvPr userDrawn="1"/>
        </p:nvSpPr>
        <p:spPr>
          <a:xfrm>
            <a:off x="11503821" y="7114249"/>
            <a:ext cx="42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مساقط افقية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Floor Plans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Light" pitchFamily="2" charset="-78"/>
              <a:cs typeface="Alexandria Light" pitchFamily="2" charset="-78"/>
              <a:sym typeface="Trebuchet MS" panose="020B0603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3E1265F-9AF0-49E5-09D3-6AF945D4369B}"/>
              </a:ext>
            </a:extLst>
          </p:cNvPr>
          <p:cNvSpPr txBox="1"/>
          <p:nvPr userDrawn="1"/>
        </p:nvSpPr>
        <p:spPr>
          <a:xfrm>
            <a:off x="15723925" y="7730883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4.4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ECE21E9-275F-9BD5-BEBD-7D0B59D5729B}"/>
              </a:ext>
            </a:extLst>
          </p:cNvPr>
          <p:cNvSpPr txBox="1"/>
          <p:nvPr userDrawn="1"/>
        </p:nvSpPr>
        <p:spPr>
          <a:xfrm>
            <a:off x="11503821" y="7720253"/>
            <a:ext cx="42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الواجهات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Elevations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Light" pitchFamily="2" charset="-78"/>
              <a:cs typeface="Alexandria Light" pitchFamily="2" charset="-78"/>
              <a:sym typeface="Trebuchet MS" panose="020B0603020202020204" pitchFamily="34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62A606C-F0C1-4C40-259E-3D86F3DE52EA}"/>
              </a:ext>
            </a:extLst>
          </p:cNvPr>
          <p:cNvCxnSpPr>
            <a:cxnSpLocks/>
          </p:cNvCxnSpPr>
          <p:nvPr userDrawn="1"/>
        </p:nvCxnSpPr>
        <p:spPr>
          <a:xfrm>
            <a:off x="10363009" y="8169600"/>
            <a:ext cx="5925498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A2EA46E1-2BB6-B6EF-390E-68CEAA249CBD}"/>
              </a:ext>
            </a:extLst>
          </p:cNvPr>
          <p:cNvSpPr txBox="1"/>
          <p:nvPr userDrawn="1"/>
        </p:nvSpPr>
        <p:spPr>
          <a:xfrm>
            <a:off x="5818317" y="2474140"/>
            <a:ext cx="3279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التكوين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 </a:t>
            </a: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</a:rPr>
              <a:t>Composition</a:t>
            </a:r>
            <a:endParaRPr lang="ar-SA" sz="1400">
              <a:solidFill>
                <a:schemeClr val="bg2">
                  <a:lumMod val="50000"/>
                </a:schemeClr>
              </a:solidFill>
              <a:latin typeface="Alexandria Medium" pitchFamily="2" charset="-78"/>
              <a:cs typeface="Alexandria Medium" pitchFamily="2" charset="-78"/>
              <a:sym typeface="Trebuchet MS" panose="020B0603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4B7E70D-ED1B-077E-22F9-554B756A7624}"/>
              </a:ext>
            </a:extLst>
          </p:cNvPr>
          <p:cNvSpPr txBox="1"/>
          <p:nvPr userDrawn="1"/>
        </p:nvSpPr>
        <p:spPr>
          <a:xfrm>
            <a:off x="9097786" y="2468753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EEA5EB5-E2DA-26E4-6F7A-59DA616227BB}"/>
              </a:ext>
            </a:extLst>
          </p:cNvPr>
          <p:cNvSpPr txBox="1"/>
          <p:nvPr userDrawn="1"/>
        </p:nvSpPr>
        <p:spPr>
          <a:xfrm>
            <a:off x="9097786" y="2780259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5.1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14A425F-942A-6B07-2032-D4E67A12C24B}"/>
              </a:ext>
            </a:extLst>
          </p:cNvPr>
          <p:cNvSpPr txBox="1"/>
          <p:nvPr userDrawn="1"/>
        </p:nvSpPr>
        <p:spPr>
          <a:xfrm>
            <a:off x="3876860" y="3480790"/>
            <a:ext cx="52209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العناصر المعمارية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</a:rPr>
              <a:t>Architectural Elements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95BC26C-9BAF-2F80-F602-A9D746F7AE8B}"/>
              </a:ext>
            </a:extLst>
          </p:cNvPr>
          <p:cNvSpPr txBox="1"/>
          <p:nvPr userDrawn="1"/>
        </p:nvSpPr>
        <p:spPr>
          <a:xfrm>
            <a:off x="9097786" y="3436957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50A7D73-305C-DEB0-70AD-860E4E65EEA4}"/>
              </a:ext>
            </a:extLst>
          </p:cNvPr>
          <p:cNvSpPr txBox="1"/>
          <p:nvPr userDrawn="1"/>
        </p:nvSpPr>
        <p:spPr>
          <a:xfrm>
            <a:off x="9091323" y="3814685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6.1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85097CF-08DA-1780-CA4D-5AF30C711B70}"/>
              </a:ext>
            </a:extLst>
          </p:cNvPr>
          <p:cNvSpPr txBox="1"/>
          <p:nvPr userDrawn="1"/>
        </p:nvSpPr>
        <p:spPr>
          <a:xfrm>
            <a:off x="1338700" y="2810914"/>
            <a:ext cx="7759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التقسيم الثلاثي ( قمة, وسط , قاعدة )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</a:t>
            </a: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Tripartite articulation (Top, Middle, Base)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33B2653-E4AF-F6A2-56ED-460FD86061E8}"/>
              </a:ext>
            </a:extLst>
          </p:cNvPr>
          <p:cNvSpPr txBox="1"/>
          <p:nvPr userDrawn="1"/>
        </p:nvSpPr>
        <p:spPr>
          <a:xfrm>
            <a:off x="2129612" y="3837353"/>
            <a:ext cx="6961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r" defTabSz="914400" rtl="1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عنصر الدروة, الزخرفة , عناصر الفتحات (الأبواب والنوافذ والتجاويف)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Light" pitchFamily="2" charset="-78"/>
              <a:cs typeface="Alexandria Light" pitchFamily="2" charset="-78"/>
              <a:sym typeface="Trebuchet MS" panose="020B0603020202020204" pitchFamily="34" charset="0"/>
            </a:endParaRPr>
          </a:p>
          <a:p>
            <a:pPr lvl="0" algn="r" defTabSz="914400" rtl="1">
              <a:lnSpc>
                <a:spcPct val="100000"/>
              </a:lnSpc>
              <a:defRPr/>
            </a:pP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 kern="12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ea typeface="+mn-ea"/>
                <a:cs typeface="Alexandria Light" pitchFamily="2" charset="-78"/>
              </a:rPr>
              <a:t>Parapet ,Ornamentation, Openings &amp; void, windows and doors).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C54FA10-D6E4-A15F-55DD-358C4F2F1100}"/>
              </a:ext>
            </a:extLst>
          </p:cNvPr>
          <p:cNvSpPr txBox="1"/>
          <p:nvPr userDrawn="1"/>
        </p:nvSpPr>
        <p:spPr>
          <a:xfrm>
            <a:off x="3912977" y="4612249"/>
            <a:ext cx="52209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الألوان والمواد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</a:rPr>
              <a:t>Colors &amp; Materials 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Medium" pitchFamily="2" charset="-78"/>
              <a:cs typeface="Alexandria Medium" pitchFamily="2" charset="-78"/>
              <a:sym typeface="Trebuchet MS" panose="020B0603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257A990-BD0C-B0E3-6E1A-65B66EE6A6C7}"/>
              </a:ext>
            </a:extLst>
          </p:cNvPr>
          <p:cNvSpPr txBox="1"/>
          <p:nvPr userDrawn="1"/>
        </p:nvSpPr>
        <p:spPr>
          <a:xfrm>
            <a:off x="9133903" y="4568416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7.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EE85444-6F42-7B25-F810-4062A17E137A}"/>
              </a:ext>
            </a:extLst>
          </p:cNvPr>
          <p:cNvSpPr txBox="1"/>
          <p:nvPr userDrawn="1"/>
        </p:nvSpPr>
        <p:spPr>
          <a:xfrm>
            <a:off x="9133903" y="4902864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7.1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94750F5-17AD-3223-3F8A-54E3D4CE8777}"/>
              </a:ext>
            </a:extLst>
          </p:cNvPr>
          <p:cNvSpPr txBox="1"/>
          <p:nvPr userDrawn="1"/>
        </p:nvSpPr>
        <p:spPr>
          <a:xfrm>
            <a:off x="2334149" y="4899846"/>
            <a:ext cx="6799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الألوان والمواد المستخدمة في المشروع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Colors and Materials Used in the Project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3864E726-C0A3-C702-3BE9-EDCFCDE8D32B}"/>
              </a:ext>
            </a:extLst>
          </p:cNvPr>
          <p:cNvCxnSpPr>
            <a:cxnSpLocks/>
          </p:cNvCxnSpPr>
          <p:nvPr userDrawn="1"/>
        </p:nvCxnSpPr>
        <p:spPr>
          <a:xfrm>
            <a:off x="2093495" y="2339642"/>
            <a:ext cx="7568873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E1896EDE-B667-EBEB-D355-2D53DA42E358}"/>
              </a:ext>
            </a:extLst>
          </p:cNvPr>
          <p:cNvCxnSpPr>
            <a:cxnSpLocks/>
          </p:cNvCxnSpPr>
          <p:nvPr userDrawn="1"/>
        </p:nvCxnSpPr>
        <p:spPr>
          <a:xfrm>
            <a:off x="2093495" y="3279180"/>
            <a:ext cx="7568873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8603387-B4F1-01B4-3238-43AB1ED14945}"/>
              </a:ext>
            </a:extLst>
          </p:cNvPr>
          <p:cNvCxnSpPr>
            <a:cxnSpLocks/>
          </p:cNvCxnSpPr>
          <p:nvPr userDrawn="1"/>
        </p:nvCxnSpPr>
        <p:spPr>
          <a:xfrm>
            <a:off x="2129612" y="4499689"/>
            <a:ext cx="7568873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391D4A89-34C6-D112-15D5-17D3CBEF73A2}"/>
              </a:ext>
            </a:extLst>
          </p:cNvPr>
          <p:cNvCxnSpPr>
            <a:cxnSpLocks/>
          </p:cNvCxnSpPr>
          <p:nvPr userDrawn="1"/>
        </p:nvCxnSpPr>
        <p:spPr>
          <a:xfrm>
            <a:off x="2129612" y="5502275"/>
            <a:ext cx="7568873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AB95BB34-50BB-2118-26E8-F7D197D447F2}"/>
              </a:ext>
            </a:extLst>
          </p:cNvPr>
          <p:cNvSpPr txBox="1"/>
          <p:nvPr userDrawn="1"/>
        </p:nvSpPr>
        <p:spPr>
          <a:xfrm>
            <a:off x="3912977" y="5597991"/>
            <a:ext cx="52209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عناصر الموقع العام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</a:rPr>
              <a:t>Site Plan Elements 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Medium" pitchFamily="2" charset="-78"/>
              <a:cs typeface="Alexandria Medium" pitchFamily="2" charset="-78"/>
              <a:sym typeface="Trebuchet MS" panose="020B0603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B587DAF-97EC-62D1-526F-2C96F6F4A242}"/>
              </a:ext>
            </a:extLst>
          </p:cNvPr>
          <p:cNvSpPr txBox="1"/>
          <p:nvPr userDrawn="1"/>
        </p:nvSpPr>
        <p:spPr>
          <a:xfrm>
            <a:off x="9133903" y="5601009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8.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3B889C3-EB1B-F6FC-DFE6-47999B8FBA57}"/>
              </a:ext>
            </a:extLst>
          </p:cNvPr>
          <p:cNvSpPr txBox="1"/>
          <p:nvPr userDrawn="1"/>
        </p:nvSpPr>
        <p:spPr>
          <a:xfrm>
            <a:off x="9133903" y="5935457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8.1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08DC99D-ED7C-3274-AC45-05CA1F632566}"/>
              </a:ext>
            </a:extLst>
          </p:cNvPr>
          <p:cNvSpPr txBox="1"/>
          <p:nvPr userDrawn="1"/>
        </p:nvSpPr>
        <p:spPr>
          <a:xfrm>
            <a:off x="2334149" y="5932439"/>
            <a:ext cx="6799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الأشجار المستخدمة في المشروع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Trees Used in the Project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04C1DB8-8617-98ED-087D-E2B848E5BD76}"/>
              </a:ext>
            </a:extLst>
          </p:cNvPr>
          <p:cNvSpPr txBox="1"/>
          <p:nvPr userDrawn="1"/>
        </p:nvSpPr>
        <p:spPr>
          <a:xfrm>
            <a:off x="9133903" y="6210466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8.2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EC29142C-8613-E685-473C-D77D0274BABB}"/>
              </a:ext>
            </a:extLst>
          </p:cNvPr>
          <p:cNvCxnSpPr>
            <a:cxnSpLocks/>
          </p:cNvCxnSpPr>
          <p:nvPr userDrawn="1"/>
        </p:nvCxnSpPr>
        <p:spPr>
          <a:xfrm>
            <a:off x="2129612" y="6650520"/>
            <a:ext cx="7568873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96166E2B-3B6E-DD76-9EEB-BEE45FC9FEF4}"/>
              </a:ext>
            </a:extLst>
          </p:cNvPr>
          <p:cNvSpPr txBox="1"/>
          <p:nvPr userDrawn="1"/>
        </p:nvSpPr>
        <p:spPr>
          <a:xfrm>
            <a:off x="3296675" y="6777447"/>
            <a:ext cx="5837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تعهد بإرفاق المستندات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</a:rPr>
              <a:t>Commitment to Attach the Documents 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Medium" pitchFamily="2" charset="-78"/>
              <a:cs typeface="Alexandria Medium" pitchFamily="2" charset="-78"/>
              <a:sym typeface="Trebuchet MS" panose="020B0603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BB7C665-26D1-3CD9-59D2-A2577FCF6DA9}"/>
              </a:ext>
            </a:extLst>
          </p:cNvPr>
          <p:cNvSpPr txBox="1"/>
          <p:nvPr userDrawn="1"/>
        </p:nvSpPr>
        <p:spPr>
          <a:xfrm>
            <a:off x="9133903" y="6780465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9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22BF6AC-6B34-0F33-C56C-9F410DA615DB}"/>
              </a:ext>
            </a:extLst>
          </p:cNvPr>
          <p:cNvSpPr txBox="1"/>
          <p:nvPr userDrawn="1"/>
        </p:nvSpPr>
        <p:spPr>
          <a:xfrm>
            <a:off x="11503819" y="7435587"/>
            <a:ext cx="42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الوصول الشامل و الخدمات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Accessibility &amp; Utility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F5CF529-50E4-A7DF-5D44-02852B679B08}"/>
              </a:ext>
            </a:extLst>
          </p:cNvPr>
          <p:cNvSpPr txBox="1"/>
          <p:nvPr userDrawn="1"/>
        </p:nvSpPr>
        <p:spPr>
          <a:xfrm>
            <a:off x="15723925" y="7428472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4.3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52B0D72-AC21-4D53-34B8-4410AFCDF7DA}"/>
              </a:ext>
            </a:extLst>
          </p:cNvPr>
          <p:cNvSpPr txBox="1"/>
          <p:nvPr userDrawn="1"/>
        </p:nvSpPr>
        <p:spPr>
          <a:xfrm>
            <a:off x="10369182" y="3460488"/>
            <a:ext cx="536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>
              <a:lnSpc>
                <a:spcPct val="100000"/>
              </a:lnSpc>
              <a:defRPr/>
            </a:pP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بيانات المشروع 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Project Information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4E95CE6-70D6-D348-647A-CE0E61B8C60E}"/>
              </a:ext>
            </a:extLst>
          </p:cNvPr>
          <p:cNvSpPr txBox="1"/>
          <p:nvPr userDrawn="1"/>
        </p:nvSpPr>
        <p:spPr>
          <a:xfrm>
            <a:off x="15730099" y="3455100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</a:t>
            </a: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1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3ACD7BD-3C58-F35D-378C-588032C2FCAB}"/>
              </a:ext>
            </a:extLst>
          </p:cNvPr>
          <p:cNvSpPr txBox="1"/>
          <p:nvPr userDrawn="1"/>
        </p:nvSpPr>
        <p:spPr>
          <a:xfrm>
            <a:off x="1788718" y="6207448"/>
            <a:ext cx="734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لوحة الاضاءة و اثاث الشوارع و اللوحات الارشادية 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1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Lighting, Street Furniture, and Directional Signage</a:t>
            </a:r>
          </a:p>
          <a:p>
            <a:pPr lvl="0" algn="justLow" defTabSz="914400">
              <a:lnSpc>
                <a:spcPct val="100000"/>
              </a:lnSpc>
              <a:defRPr/>
            </a:pPr>
            <a:endParaRPr lang="en-US" sz="1400">
              <a:solidFill>
                <a:schemeClr val="bg2">
                  <a:lumMod val="50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AB0E06-D139-E9B8-E42F-32838C7315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543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3704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590" y="2393634"/>
            <a:ext cx="1472184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4590" y="6425249"/>
            <a:ext cx="1472184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3642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3480" y="2555875"/>
            <a:ext cx="725424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41080" y="2555875"/>
            <a:ext cx="725424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104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3" y="511176"/>
            <a:ext cx="14721840" cy="18557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5704" y="2353628"/>
            <a:ext cx="7220902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5704" y="3507105"/>
            <a:ext cx="7220902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641080" y="2353628"/>
            <a:ext cx="7256463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641080" y="3507105"/>
            <a:ext cx="7256463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967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496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8792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4" y="640080"/>
            <a:ext cx="5505132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6463" y="1382396"/>
            <a:ext cx="864108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5704" y="2880360"/>
            <a:ext cx="5505132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9692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4" y="640080"/>
            <a:ext cx="5505132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256463" y="1382396"/>
            <a:ext cx="864108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5704" y="2880360"/>
            <a:ext cx="5505132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1072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636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3" y="511176"/>
            <a:ext cx="14721840" cy="18557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5704" y="2353628"/>
            <a:ext cx="7220902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5704" y="3507105"/>
            <a:ext cx="7220902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641080" y="2353628"/>
            <a:ext cx="7256463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641080" y="3507105"/>
            <a:ext cx="7256463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967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214860" y="511175"/>
            <a:ext cx="3680460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3480" y="511175"/>
            <a:ext cx="10828020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0890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97F3473F-D9E9-023F-B889-C71C8F7A5A26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04F0D6FC-5993-92BB-3098-E4ED86A947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68339" y="2675270"/>
            <a:ext cx="6038261" cy="5683250"/>
          </a:xfrm>
        </p:spPr>
        <p:txBody>
          <a:bodyPr/>
          <a:lstStyle/>
          <a:p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59678B58-CC10-FC60-7EFB-FF68385A6A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ED374C1-A7E4-0C43-8CE3-17E983EEE5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50288" y="3079750"/>
            <a:ext cx="6413500" cy="493395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A3B28A6A-FA47-24E6-4A2C-B56AACFD924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87746031"/>
              </p:ext>
            </p:extLst>
          </p:nvPr>
        </p:nvGraphicFramePr>
        <p:xfrm>
          <a:off x="13360657" y="7164829"/>
          <a:ext cx="2610619" cy="1345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0619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المشروع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:(Project Name</a:t>
                      </a:r>
                      <a:endParaRPr lang="ar-SA" sz="1100" b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مساحة المشروع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Project Area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0284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نوع المشروع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Project Type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01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النمط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/ الطراز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Architectural Style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777791"/>
                  </a:ext>
                </a:extLst>
              </a:tr>
            </a:tbl>
          </a:graphicData>
        </a:graphic>
      </p:graphicFrame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7FA260A8-B8CB-CB6E-BEBA-CC7F8258D4A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784317638"/>
              </p:ext>
            </p:extLst>
          </p:nvPr>
        </p:nvGraphicFramePr>
        <p:xfrm>
          <a:off x="13360657" y="4734471"/>
          <a:ext cx="2633735" cy="1681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3735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رقم القطعة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:(Plot Number</a:t>
                      </a:r>
                      <a:endParaRPr lang="ar-SA" sz="1100" b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رقم المخطط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:(S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ub-Division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0284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الحي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District Name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01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البلدية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Municipality Name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874368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مساحة الارض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Land Area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688884"/>
                  </a:ext>
                </a:extLst>
              </a:tr>
            </a:tbl>
          </a:graphicData>
        </a:graphic>
      </p:graphicFrame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DE46D6D8-C677-8DE5-82F1-3D32AE9245C3}"/>
              </a:ext>
            </a:extLst>
          </p:cNvPr>
          <p:cNvSpPr txBox="1">
            <a:spLocks/>
          </p:cNvSpPr>
          <p:nvPr userDrawn="1"/>
        </p:nvSpPr>
        <p:spPr>
          <a:xfrm>
            <a:off x="10876465" y="2352181"/>
            <a:ext cx="52126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defTabSz="829544" rtl="1">
              <a:defRPr sz="2400">
                <a:solidFill>
                  <a:srgbClr val="B78C57"/>
                </a:solidFill>
                <a:cs typeface="DIN Next LT Arabic Medium" panose="020B0503020203050203" pitchFamily="34" charset="-78"/>
              </a:defRPr>
            </a:lvl1pPr>
            <a:lvl2pPr marL="0" indent="0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FontTx/>
              <a:buNone/>
              <a:defRPr sz="1100" kern="1200">
                <a:solidFill>
                  <a:srgbClr val="185F44"/>
                </a:solidFill>
                <a:latin typeface="+mn-lt"/>
                <a:ea typeface="+mn-ea"/>
                <a:cs typeface="+mn-cs"/>
              </a:defRPr>
            </a:lvl2pPr>
            <a:lvl3pPr marL="195955" indent="-195955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 kern="1200">
                <a:solidFill>
                  <a:srgbClr val="185F44"/>
                </a:solidFill>
                <a:latin typeface="+mn-lt"/>
                <a:ea typeface="+mn-ea"/>
                <a:cs typeface="+mn-cs"/>
              </a:defRPr>
            </a:lvl3pPr>
            <a:lvl4pPr marL="391910" indent="-130637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-"/>
              <a:defRPr sz="1100" kern="1200">
                <a:solidFill>
                  <a:srgbClr val="185F44"/>
                </a:solidFill>
                <a:latin typeface="+mn-lt"/>
                <a:ea typeface="+mn-ea"/>
                <a:cs typeface="+mn-cs"/>
              </a:defRPr>
            </a:lvl4pPr>
            <a:lvl5pPr marL="587866" indent="-195955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 kern="1200" baseline="0">
                <a:solidFill>
                  <a:srgbClr val="185F44"/>
                </a:solidFill>
                <a:latin typeface="+mn-lt"/>
                <a:ea typeface="+mn-ea"/>
                <a:cs typeface="+mn-cs"/>
              </a:defRPr>
            </a:lvl5pPr>
            <a:lvl6pPr marL="783821" indent="-130637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045094" indent="-261274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36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175731" indent="-130637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525561" indent="-207386" algn="r" defTabSz="829544" rtl="1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1400">
                <a:solidFill>
                  <a:srgbClr val="3A5C64"/>
                </a:solidFill>
                <a:latin typeface="Alexandria SemiBold" pitchFamily="2" charset="-78"/>
                <a:cs typeface="Alexandria SemiBold" pitchFamily="2" charset="-78"/>
              </a:rPr>
              <a:t>بيانات المالك والملكية</a:t>
            </a:r>
            <a:r>
              <a:rPr lang="en-US" sz="120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:(Owner &amp; Property Details) 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7761038C-89EB-4C12-413E-CA25D104D35B}"/>
              </a:ext>
            </a:extLst>
          </p:cNvPr>
          <p:cNvSpPr txBox="1">
            <a:spLocks/>
          </p:cNvSpPr>
          <p:nvPr userDrawn="1"/>
        </p:nvSpPr>
        <p:spPr>
          <a:xfrm>
            <a:off x="11135133" y="4329582"/>
            <a:ext cx="49539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defTabSz="829544" rtl="1">
              <a:defRPr sz="1600" b="1">
                <a:solidFill>
                  <a:srgbClr val="85826B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defRPr>
            </a:lvl1pPr>
            <a:lvl2pPr marL="0" indent="0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FontTx/>
              <a:buNone/>
              <a:defRPr sz="1100">
                <a:solidFill>
                  <a:srgbClr val="185F44"/>
                </a:solidFill>
              </a:defRPr>
            </a:lvl2pPr>
            <a:lvl3pPr marL="195955" indent="-195955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>
                <a:solidFill>
                  <a:srgbClr val="185F44"/>
                </a:solidFill>
              </a:defRPr>
            </a:lvl3pPr>
            <a:lvl4pPr marL="391910" indent="-130637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-"/>
              <a:defRPr sz="1100">
                <a:solidFill>
                  <a:srgbClr val="185F44"/>
                </a:solidFill>
              </a:defRPr>
            </a:lvl4pPr>
            <a:lvl5pPr marL="587866" indent="-195955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 baseline="0">
                <a:solidFill>
                  <a:srgbClr val="185F44"/>
                </a:solidFill>
              </a:defRPr>
            </a:lvl5pPr>
            <a:lvl6pPr marL="783821" indent="-130637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>
                <a:solidFill>
                  <a:schemeClr val="tx2"/>
                </a:solidFill>
              </a:defRPr>
            </a:lvl6pPr>
            <a:lvl7pPr marL="1045094" indent="-261274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361">
                <a:solidFill>
                  <a:schemeClr val="tx2"/>
                </a:solidFill>
              </a:defRPr>
            </a:lvl7pPr>
            <a:lvl8pPr marL="1175731" indent="-130637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>
                <a:solidFill>
                  <a:schemeClr val="tx2"/>
                </a:solidFill>
              </a:defRPr>
            </a:lvl8pPr>
            <a:lvl9pPr marL="3525561" indent="-207386" algn="r" defTabSz="829544" rtl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/>
            </a:lvl9pPr>
          </a:lstStyle>
          <a:p>
            <a:r>
              <a:rPr lang="ar-SA" sz="1400" b="0">
                <a:solidFill>
                  <a:srgbClr val="3A5C64"/>
                </a:solidFill>
                <a:latin typeface="Alexandria SemiBold" pitchFamily="2" charset="-78"/>
                <a:cs typeface="Alexandria SemiBold" pitchFamily="2" charset="-78"/>
              </a:rPr>
              <a:t>بيانات الموقع والارض</a:t>
            </a:r>
            <a:r>
              <a:rPr lang="en-US" sz="1400" b="0">
                <a:solidFill>
                  <a:srgbClr val="3A5C64"/>
                </a:solidFill>
                <a:latin typeface="Alexandria SemiBold" pitchFamily="2" charset="-78"/>
                <a:cs typeface="Alexandria SemiBold" pitchFamily="2" charset="-78"/>
              </a:rPr>
              <a:t> </a:t>
            </a:r>
            <a:r>
              <a:rPr lang="en-US" sz="1200" b="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:(Location &amp; Land Details) </a:t>
            </a:r>
            <a:endParaRPr lang="ar-SA" sz="1200" b="0">
              <a:solidFill>
                <a:srgbClr val="3A5C64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4B650DCF-441B-AAA0-BADE-BE669889A1A5}"/>
              </a:ext>
            </a:extLst>
          </p:cNvPr>
          <p:cNvSpPr txBox="1">
            <a:spLocks/>
          </p:cNvSpPr>
          <p:nvPr userDrawn="1"/>
        </p:nvSpPr>
        <p:spPr>
          <a:xfrm>
            <a:off x="9939651" y="6751211"/>
            <a:ext cx="61494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defTabSz="829544" rtl="1">
              <a:defRPr sz="1600" b="1">
                <a:solidFill>
                  <a:srgbClr val="85826B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defRPr>
            </a:lvl1pPr>
            <a:lvl2pPr marL="0" indent="0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FontTx/>
              <a:buNone/>
              <a:defRPr sz="1100">
                <a:solidFill>
                  <a:srgbClr val="185F44"/>
                </a:solidFill>
              </a:defRPr>
            </a:lvl2pPr>
            <a:lvl3pPr marL="195955" indent="-195955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>
                <a:solidFill>
                  <a:srgbClr val="185F44"/>
                </a:solidFill>
              </a:defRPr>
            </a:lvl3pPr>
            <a:lvl4pPr marL="391910" indent="-130637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-"/>
              <a:defRPr sz="1100">
                <a:solidFill>
                  <a:srgbClr val="185F44"/>
                </a:solidFill>
              </a:defRPr>
            </a:lvl4pPr>
            <a:lvl5pPr marL="587866" indent="-195955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 baseline="0">
                <a:solidFill>
                  <a:srgbClr val="185F44"/>
                </a:solidFill>
              </a:defRPr>
            </a:lvl5pPr>
            <a:lvl6pPr marL="783821" indent="-130637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>
                <a:solidFill>
                  <a:schemeClr val="tx2"/>
                </a:solidFill>
              </a:defRPr>
            </a:lvl6pPr>
            <a:lvl7pPr marL="1045094" indent="-261274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361">
                <a:solidFill>
                  <a:schemeClr val="tx2"/>
                </a:solidFill>
              </a:defRPr>
            </a:lvl7pPr>
            <a:lvl8pPr marL="1175731" indent="-130637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>
                <a:solidFill>
                  <a:schemeClr val="tx2"/>
                </a:solidFill>
              </a:defRPr>
            </a:lvl8pPr>
            <a:lvl9pPr marL="3525561" indent="-207386" algn="r" defTabSz="829544" rtl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/>
            </a:lvl9pPr>
          </a:lstStyle>
          <a:p>
            <a:r>
              <a:rPr lang="ar-SA" sz="1400" b="0">
                <a:solidFill>
                  <a:srgbClr val="3A5C64"/>
                </a:solidFill>
                <a:latin typeface="Alexandria SemiBold" pitchFamily="2" charset="-78"/>
                <a:cs typeface="Alexandria SemiBold" pitchFamily="2" charset="-78"/>
              </a:rPr>
              <a:t>بيانات المشروع والتوجه التصميمي</a:t>
            </a:r>
            <a:r>
              <a:rPr lang="en-US" sz="1400" b="0">
                <a:solidFill>
                  <a:srgbClr val="3A5C64"/>
                </a:solidFill>
                <a:latin typeface="Alexandria SemiBold" pitchFamily="2" charset="-78"/>
                <a:cs typeface="Alexandria SemiBold" pitchFamily="2" charset="-78"/>
              </a:rPr>
              <a:t>  </a:t>
            </a:r>
            <a:r>
              <a:rPr lang="en-US" sz="1200" b="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:(Project &amp; Design Direction Details) </a:t>
            </a:r>
            <a:endParaRPr lang="ar-SA" sz="1200" b="0">
              <a:solidFill>
                <a:srgbClr val="3A5C64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15025016-D120-57B0-421B-E85CA7509D8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2150634"/>
              </p:ext>
            </p:extLst>
          </p:nvPr>
        </p:nvGraphicFramePr>
        <p:xfrm>
          <a:off x="13360657" y="2768181"/>
          <a:ext cx="2619935" cy="134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935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المالك </a:t>
                      </a:r>
                      <a:r>
                        <a:rPr lang="ar-SA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:(Owner Name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رقم الهوية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ID Number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0284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رقم الصك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:(Asset 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Deed Number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01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تاريخ الصك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:(Asset 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Deed Date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874368"/>
                  </a:ext>
                </a:extLst>
              </a:tr>
            </a:tbl>
          </a:graphicData>
        </a:graphic>
      </p:graphicFrame>
      <p:grpSp>
        <p:nvGrpSpPr>
          <p:cNvPr id="37" name="Group 36">
            <a:extLst>
              <a:ext uri="{FF2B5EF4-FFF2-40B4-BE49-F238E27FC236}">
                <a16:creationId xmlns:a16="http://schemas.microsoft.com/office/drawing/2014/main" id="{77210B04-CC10-23BB-2E6F-8C1C7386B055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1E49F8F-3A7B-2B55-7D34-CF07637BD60C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2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معلومات المشروع |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A9ECFBB-091E-4EE6-14E7-31EF664971E1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2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Project Information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C93C7FF-0D58-F87C-A447-4B26D36AAA2F}"/>
              </a:ext>
            </a:extLst>
          </p:cNvPr>
          <p:cNvSpPr txBox="1"/>
          <p:nvPr userDrawn="1"/>
        </p:nvSpPr>
        <p:spPr>
          <a:xfrm>
            <a:off x="4548118" y="4967300"/>
            <a:ext cx="29637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spcBef>
                <a:spcPts val="646"/>
              </a:spcBef>
            </a:pPr>
            <a:r>
              <a:rPr lang="ar-SA" sz="900" b="1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متطلبات الرفع</a:t>
            </a:r>
            <a:endParaRPr lang="ar-SA" sz="900">
              <a:solidFill>
                <a:srgbClr val="D29440"/>
              </a:solidFill>
              <a:latin typeface="Alexandria Light" pitchFamily="2" charset="-78"/>
              <a:cs typeface="Alexandria Light" pitchFamily="2" charset="-78"/>
            </a:endParaRPr>
          </a:p>
          <a:p>
            <a:pPr algn="justLow" rtl="1">
              <a:spcBef>
                <a:spcPts val="646"/>
              </a:spcBef>
            </a:pPr>
            <a:r>
              <a:rPr lang="ar-SA" sz="9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يتم إرفاق صورة جوية للموقع بالنسبة للمدينة من موقع خرائط قوقل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26FFEFB-8E99-DB61-57C3-156F24BAAB51}"/>
              </a:ext>
            </a:extLst>
          </p:cNvPr>
          <p:cNvCxnSpPr>
            <a:cxnSpLocks/>
          </p:cNvCxnSpPr>
          <p:nvPr userDrawn="1"/>
        </p:nvCxnSpPr>
        <p:spPr>
          <a:xfrm>
            <a:off x="3765880" y="4904062"/>
            <a:ext cx="3689934" cy="0"/>
          </a:xfrm>
          <a:prstGeom prst="line">
            <a:avLst/>
          </a:prstGeom>
          <a:ln w="19050">
            <a:solidFill>
              <a:srgbClr val="6C9BA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CF70FF55-AA7E-5F71-D0B9-3291F944B03D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32C1196-618C-242E-2EE7-1AA798FD6B4A}"/>
              </a:ext>
            </a:extLst>
          </p:cNvPr>
          <p:cNvCxnSpPr>
            <a:cxnSpLocks/>
          </p:cNvCxnSpPr>
          <p:nvPr userDrawn="1"/>
        </p:nvCxnSpPr>
        <p:spPr>
          <a:xfrm>
            <a:off x="858507" y="4904062"/>
            <a:ext cx="6597307" cy="0"/>
          </a:xfrm>
          <a:prstGeom prst="line">
            <a:avLst/>
          </a:prstGeom>
          <a:ln w="28575">
            <a:solidFill>
              <a:srgbClr val="486F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6F2FD3C8-683E-1129-7255-9B6406740E81}"/>
              </a:ext>
            </a:extLst>
          </p:cNvPr>
          <p:cNvSpPr txBox="1"/>
          <p:nvPr userDrawn="1"/>
        </p:nvSpPr>
        <p:spPr>
          <a:xfrm>
            <a:off x="809713" y="4967300"/>
            <a:ext cx="385118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900" b="1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Upload Requirements</a:t>
            </a:r>
            <a:endParaRPr lang="ar-SA" sz="900" b="1">
              <a:solidFill>
                <a:srgbClr val="D29440"/>
              </a:solidFill>
              <a:latin typeface="Alexandria ExtraBold" pitchFamily="2" charset="-78"/>
              <a:cs typeface="Alexandria ExtraBold" pitchFamily="2" charset="-78"/>
            </a:endParaRPr>
          </a:p>
          <a:p>
            <a:pPr rtl="1">
              <a:spcBef>
                <a:spcPts val="646"/>
              </a:spcBef>
            </a:pPr>
            <a:r>
              <a:rPr lang="en-US" sz="9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Set the location on image of the site within the city (Google Maps)</a:t>
            </a:r>
            <a:endParaRPr lang="ar-SA" sz="900">
              <a:solidFill>
                <a:srgbClr val="D29440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D18FC5F-9603-788D-43EA-5640DD263551}"/>
              </a:ext>
            </a:extLst>
          </p:cNvPr>
          <p:cNvSpPr txBox="1"/>
          <p:nvPr userDrawn="1"/>
        </p:nvSpPr>
        <p:spPr>
          <a:xfrm>
            <a:off x="4548118" y="8357552"/>
            <a:ext cx="29637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spcBef>
                <a:spcPts val="646"/>
              </a:spcBef>
            </a:pPr>
            <a:r>
              <a:rPr lang="ar-SA" sz="900" b="1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متطلبات الرفع</a:t>
            </a:r>
            <a:endParaRPr lang="ar-SA" sz="900">
              <a:solidFill>
                <a:srgbClr val="D29440"/>
              </a:solidFill>
              <a:latin typeface="Alexandria Light" pitchFamily="2" charset="-78"/>
              <a:cs typeface="Alexandria Light" pitchFamily="2" charset="-78"/>
            </a:endParaRPr>
          </a:p>
          <a:p>
            <a:pPr algn="justLow" rtl="1">
              <a:spcBef>
                <a:spcPts val="646"/>
              </a:spcBef>
            </a:pPr>
            <a:r>
              <a:rPr lang="ar-SA" sz="9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يتم ارفاق صورة جوية للموقع بالنسبة للحي من المستكشف الجغرافي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879FAA3-D909-669F-B847-D488B9AAC87E}"/>
              </a:ext>
            </a:extLst>
          </p:cNvPr>
          <p:cNvCxnSpPr>
            <a:cxnSpLocks/>
          </p:cNvCxnSpPr>
          <p:nvPr userDrawn="1"/>
        </p:nvCxnSpPr>
        <p:spPr>
          <a:xfrm>
            <a:off x="3765880" y="8294314"/>
            <a:ext cx="3689934" cy="0"/>
          </a:xfrm>
          <a:prstGeom prst="line">
            <a:avLst/>
          </a:prstGeom>
          <a:ln w="19050">
            <a:solidFill>
              <a:srgbClr val="6C9BA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8B68C2A2-0A1C-3FAA-71BF-3A02759BBCC9}"/>
              </a:ext>
            </a:extLst>
          </p:cNvPr>
          <p:cNvCxnSpPr>
            <a:cxnSpLocks/>
          </p:cNvCxnSpPr>
          <p:nvPr userDrawn="1"/>
        </p:nvCxnSpPr>
        <p:spPr>
          <a:xfrm>
            <a:off x="858507" y="8294314"/>
            <a:ext cx="6597307" cy="0"/>
          </a:xfrm>
          <a:prstGeom prst="line">
            <a:avLst/>
          </a:prstGeom>
          <a:ln w="28575">
            <a:solidFill>
              <a:srgbClr val="486F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7F427894-5850-0BE2-3900-F8454DAA8343}"/>
              </a:ext>
            </a:extLst>
          </p:cNvPr>
          <p:cNvSpPr txBox="1"/>
          <p:nvPr userDrawn="1"/>
        </p:nvSpPr>
        <p:spPr>
          <a:xfrm>
            <a:off x="809713" y="8357552"/>
            <a:ext cx="38511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900" b="1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Upload Requirements</a:t>
            </a:r>
            <a:endParaRPr lang="ar-SA" sz="900" b="1">
              <a:solidFill>
                <a:srgbClr val="D29440"/>
              </a:solidFill>
              <a:latin typeface="Alexandria ExtraBold" pitchFamily="2" charset="-78"/>
              <a:cs typeface="Alexandria ExtraBold" pitchFamily="2" charset="-78"/>
            </a:endParaRPr>
          </a:p>
          <a:p>
            <a:pPr rtl="1">
              <a:spcBef>
                <a:spcPts val="646"/>
              </a:spcBef>
            </a:pPr>
            <a:r>
              <a:rPr lang="en-US" sz="9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Set the location on image of the site within the neighborhood in the EAMANA Geographic Explorer</a:t>
            </a:r>
            <a:endParaRPr lang="ar-SA" sz="900">
              <a:solidFill>
                <a:srgbClr val="D29440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2D2BB0B-0570-BBC8-A047-55A5FEAA6B1E}"/>
              </a:ext>
            </a:extLst>
          </p:cNvPr>
          <p:cNvSpPr txBox="1"/>
          <p:nvPr userDrawn="1"/>
        </p:nvSpPr>
        <p:spPr>
          <a:xfrm>
            <a:off x="11480800" y="1226106"/>
            <a:ext cx="5011577" cy="297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بيانات المشروع</a:t>
            </a:r>
            <a:endParaRPr lang="ar-SA" sz="1000" b="1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045871C-348C-FA00-D16C-D2B9E085B8B6}"/>
              </a:ext>
            </a:extLst>
          </p:cNvPr>
          <p:cNvSpPr txBox="1"/>
          <p:nvPr userDrawn="1"/>
        </p:nvSpPr>
        <p:spPr>
          <a:xfrm>
            <a:off x="576424" y="1226106"/>
            <a:ext cx="5878585" cy="297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Project &amp; Building Components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C0F4FE2-D162-2FF7-9C56-E11191D5C0D4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91DED29-9ED8-E247-9C55-F1892CC916C8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375F0EA-9679-C32A-7206-FD0855ECDB65}"/>
              </a:ext>
            </a:extLst>
          </p:cNvPr>
          <p:cNvSpPr txBox="1"/>
          <p:nvPr userDrawn="1"/>
        </p:nvSpPr>
        <p:spPr>
          <a:xfrm>
            <a:off x="13030627" y="8523372"/>
            <a:ext cx="296376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spcBef>
                <a:spcPts val="646"/>
              </a:spcBef>
            </a:pPr>
            <a:r>
              <a:rPr lang="ar-SA" sz="900" b="1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متطلبات الارفاق</a:t>
            </a:r>
            <a:endParaRPr lang="ar-SA" sz="900">
              <a:solidFill>
                <a:srgbClr val="D29440"/>
              </a:solidFill>
              <a:latin typeface="Alexandria Light" pitchFamily="2" charset="-78"/>
              <a:cs typeface="Alexandria Light" pitchFamily="2" charset="-78"/>
            </a:endParaRPr>
          </a:p>
          <a:p>
            <a:pPr algn="justLow" rtl="1">
              <a:spcBef>
                <a:spcPts val="646"/>
              </a:spcBef>
            </a:pPr>
            <a:r>
              <a:rPr lang="ar-SA" sz="9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يتم ارفاق البيانات المطابقة مع منصة بلدي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3D9CB84-2DEC-11BB-C1A3-E960489F75B8}"/>
              </a:ext>
            </a:extLst>
          </p:cNvPr>
          <p:cNvSpPr txBox="1"/>
          <p:nvPr userDrawn="1"/>
        </p:nvSpPr>
        <p:spPr>
          <a:xfrm>
            <a:off x="9691350" y="8523372"/>
            <a:ext cx="428987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900" b="1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Upload Requirements</a:t>
            </a:r>
            <a:endParaRPr lang="ar-SA" sz="900" b="1">
              <a:solidFill>
                <a:srgbClr val="D29440"/>
              </a:solidFill>
              <a:latin typeface="Alexandria ExtraBold" pitchFamily="2" charset="-78"/>
              <a:cs typeface="Alexandria ExtraBold" pitchFamily="2" charset="-78"/>
            </a:endParaRPr>
          </a:p>
          <a:p>
            <a:pPr>
              <a:spcBef>
                <a:spcPts val="646"/>
              </a:spcBef>
            </a:pPr>
            <a:r>
              <a:rPr lang="en-US" sz="9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Data attached in accordance with Balady portal</a:t>
            </a:r>
            <a:endParaRPr lang="ar-SA" sz="900">
              <a:solidFill>
                <a:srgbClr val="D29440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4A177A-83E1-D14B-C42A-8959C61D43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081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239FA577-87A9-46B5-C640-D4AF79DFD779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FBDB26-ABD0-BF4A-819A-A0C5A18A13CB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</a:t>
            </a: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2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436B75"/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2670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239FA577-87A9-46B5-C640-D4AF79DFD779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FF4AB02-060C-96C4-EE48-FC86C64FB1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7CCAC9C-1F4A-CA81-E248-08B1D26CFD60}"/>
              </a:ext>
            </a:extLst>
          </p:cNvPr>
          <p:cNvSpPr txBox="1"/>
          <p:nvPr userDrawn="1"/>
        </p:nvSpPr>
        <p:spPr>
          <a:xfrm>
            <a:off x="9390744" y="1226106"/>
            <a:ext cx="7101633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الموقع</a:t>
            </a:r>
            <a:r>
              <a:rPr lang="ar-SA" sz="1000" b="1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</a:t>
            </a:r>
            <a:r>
              <a:rPr lang="ar-SA" sz="1000" b="1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موقع المشروع وعلاقته بالمحيط العمراني متضمنا الشوارع المحيطة من خلال صور من أرض الواقع للموقع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AD5F7B5-DDE3-207F-5825-E754ECE070C5}"/>
              </a:ext>
            </a:extLst>
          </p:cNvPr>
          <p:cNvSpPr txBox="1"/>
          <p:nvPr userDrawn="1"/>
        </p:nvSpPr>
        <p:spPr>
          <a:xfrm>
            <a:off x="576424" y="1226106"/>
            <a:ext cx="7101633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Location:</a:t>
            </a: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project location and surroundings through recent site photos, highlighting its relationship with streets, 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C1A4CA-A222-C64C-5994-337A4F9D35AB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3547C178-EC8B-D177-F927-925305D8C7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8551" y="3136900"/>
            <a:ext cx="3572572" cy="4339811"/>
          </a:xfrm>
        </p:spPr>
        <p:txBody>
          <a:bodyPr/>
          <a:lstStyle/>
          <a:p>
            <a:endParaRPr lang="en-US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091899D7-3A54-5E6E-EB1B-932CE20A1C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65688" y="3136900"/>
            <a:ext cx="3570287" cy="4340225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890045B3-A30E-E429-6776-09C680EA70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32825" y="3136900"/>
            <a:ext cx="3573463" cy="4340225"/>
          </a:xfrm>
        </p:spPr>
        <p:txBody>
          <a:bodyPr/>
          <a:lstStyle/>
          <a:p>
            <a:endParaRPr lang="en-US"/>
          </a:p>
        </p:txBody>
      </p:sp>
      <p:sp>
        <p:nvSpPr>
          <p:cNvPr id="30" name="Picture Placeholder 12">
            <a:extLst>
              <a:ext uri="{FF2B5EF4-FFF2-40B4-BE49-F238E27FC236}">
                <a16:creationId xmlns:a16="http://schemas.microsoft.com/office/drawing/2014/main" id="{1BA02B79-B0BE-B0B3-7853-2F8CF58E013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398375" y="3136900"/>
            <a:ext cx="3571875" cy="4340225"/>
          </a:xfrm>
        </p:spPr>
        <p:txBody>
          <a:bodyPr/>
          <a:lstStyle/>
          <a:p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D567916-CF9A-5CC5-1942-71022F05CC98}"/>
              </a:ext>
            </a:extLst>
          </p:cNvPr>
          <p:cNvGrpSpPr/>
          <p:nvPr userDrawn="1"/>
        </p:nvGrpSpPr>
        <p:grpSpPr>
          <a:xfrm>
            <a:off x="689564" y="8631673"/>
            <a:ext cx="15689673" cy="324848"/>
            <a:chOff x="704667" y="8631673"/>
            <a:chExt cx="15689673" cy="324848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93A7C2F-7762-B9BF-909E-B488036ED73D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7E34F51-507A-C38C-A648-48B54D35A745}"/>
                </a:ext>
              </a:extLst>
            </p:cNvPr>
            <p:cNvSpPr txBox="1"/>
            <p:nvPr/>
          </p:nvSpPr>
          <p:spPr>
            <a:xfrm>
              <a:off x="9260703" y="8694911"/>
              <a:ext cx="7133637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تصوير 4 صور من أرض الواقع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للموقع توضح علاقة الموقع مع المجاورات والشوارع المحيطة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B983D07-1741-E561-158D-5A706DCFB67C}"/>
                </a:ext>
              </a:extLst>
            </p:cNvPr>
            <p:cNvSpPr txBox="1"/>
            <p:nvPr/>
          </p:nvSpPr>
          <p:spPr>
            <a:xfrm>
              <a:off x="704667" y="8694911"/>
              <a:ext cx="76416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4 site photos showing the site’s relationship with neighboring properties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A11201E-F949-C0EC-E2A3-E928BC831D03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2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معلومات المشروع |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2127FF0-7813-4C67-866C-57A6E1C66409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2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Project Information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E553321-4BE2-F58E-DCC0-A1D92DAB8A02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</a:t>
            </a: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3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436B75"/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33C7F92-B229-B338-25CA-957BEF6B9C5C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CBECB5-B3CE-92FB-CD63-0A3E79971AE8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15D57D-0C66-A5FC-0447-F6CDD0CF41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102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B70E7C4B-3F27-2D95-6791-647D161CFA64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D1F2530-3FF0-A5C8-00A0-7AF565E6C0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36477BB-837F-D167-CFF8-4993EF9E36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8551" y="3136900"/>
            <a:ext cx="3572572" cy="4339811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C2418E1-F0A5-29E0-5910-D2BB2274CA4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65688" y="3136900"/>
            <a:ext cx="3570287" cy="4340225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B084DEFA-FE88-77D7-A58E-5441CCE7D32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32825" y="3136900"/>
            <a:ext cx="3573463" cy="4340225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146F9FB-F4E4-EFE9-3F61-01501F0619A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398375" y="3136900"/>
            <a:ext cx="3571875" cy="4340225"/>
          </a:xfrm>
        </p:spPr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8103F2-B960-E09F-9B68-0A09D1B0D5A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802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B70E7C4B-3F27-2D95-6791-647D161CFA64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D1F2530-3FF0-A5C8-00A0-7AF565E6C0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D3A198DE-7073-5C31-7F91-E9E444D3CDF1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1175734" y="2581554"/>
            <a:ext cx="4637237" cy="525847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8F85D56-5D21-26F7-FD10-1723D39CA232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6215781" y="2581555"/>
            <a:ext cx="4637237" cy="525847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C488582D-082D-E6E3-7741-FABF1BCD8A84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11255828" y="2581554"/>
            <a:ext cx="4637236" cy="525847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07F91B-5CD9-07BA-3582-549508417418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EFD340-163F-F8D4-55D4-1CDE1997648B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حدود الملكية :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تُوضح حدود الملكية والرصيف العام من زوايا متعددة، مع بيان علاقة المشروع بالفراغ العام.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F3FDB7C-CEDA-19CA-73D6-098E282F08FB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7541F66-93C0-7FB8-0E52-989A787C1818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3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الموقع العام و المناظير |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92B00FA-2398-8E67-89BE-F7C2C8B0F026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4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Public Realm &amp;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 </a:t>
              </a: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 Perspective Views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 </a:t>
              </a: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 |</a:t>
              </a:r>
              <a:endParaRPr lang="ar-SA" sz="1100" b="1">
                <a:latin typeface="Alexandria ExtraBold" pitchFamily="2" charset="-78"/>
                <a:cs typeface="Alexandria ExtraBold" pitchFamily="2" charset="-78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46D343A-ED20-2878-61F7-77427F4A21FF}"/>
              </a:ext>
            </a:extLst>
          </p:cNvPr>
          <p:cNvSpPr txBox="1"/>
          <p:nvPr userDrawn="1"/>
        </p:nvSpPr>
        <p:spPr>
          <a:xfrm>
            <a:off x="576424" y="1226106"/>
            <a:ext cx="8694576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Property Boundaries: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Renders Showing property boundaries and the public sidewalk from multiple angles, highlighting the project’s relationship with the public realm.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48569D5-4434-7943-11E1-51EC437AFDE8}"/>
              </a:ext>
            </a:extLst>
          </p:cNvPr>
          <p:cNvGrpSpPr/>
          <p:nvPr userDrawn="1"/>
        </p:nvGrpSpPr>
        <p:grpSpPr>
          <a:xfrm>
            <a:off x="689564" y="8631673"/>
            <a:ext cx="15689672" cy="324848"/>
            <a:chOff x="704667" y="8631673"/>
            <a:chExt cx="15689672" cy="324848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92927FF-1EA0-3ACE-A5B5-AC4A6B74E2D2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90396D1-F15E-07D6-8274-693480EAD190}"/>
                </a:ext>
              </a:extLst>
            </p:cNvPr>
            <p:cNvSpPr txBox="1"/>
            <p:nvPr/>
          </p:nvSpPr>
          <p:spPr>
            <a:xfrm>
              <a:off x="10642600" y="8694911"/>
              <a:ext cx="5751739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مناظير عين طائر توضح حدود الملكية والرصيف العام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A8CE05-E2F7-DC62-1752-4BA82EAC01BC}"/>
                </a:ext>
              </a:extLst>
            </p:cNvPr>
            <p:cNvSpPr txBox="1"/>
            <p:nvPr/>
          </p:nvSpPr>
          <p:spPr>
            <a:xfrm>
              <a:off x="704667" y="8694911"/>
              <a:ext cx="79464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bird eye renders showing the property boundaries and the public sidewalk.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B92F555-7201-1F9F-13A5-F8D40462D7A4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2CA8B9-D2B6-C2F0-D1F1-79471D43AEFA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603262-DA0C-DA75-E687-4229310489E7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F484C0-0A7E-D380-A56E-C8730E7498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14398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AE89C42-B1D2-2BE3-8105-8F3F14911EED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22F1B11-3093-68DD-A6BC-A15A9E2154E1}"/>
              </a:ext>
            </a:extLst>
          </p:cNvPr>
          <p:cNvCxnSpPr>
            <a:cxnSpLocks/>
          </p:cNvCxnSpPr>
          <p:nvPr/>
        </p:nvCxnSpPr>
        <p:spPr>
          <a:xfrm>
            <a:off x="762548" y="8631673"/>
            <a:ext cx="15513499" cy="0"/>
          </a:xfrm>
          <a:prstGeom prst="line">
            <a:avLst/>
          </a:prstGeom>
          <a:ln w="28575">
            <a:solidFill>
              <a:srgbClr val="486F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47632F1-8DB2-EB34-2640-02452D6C42BF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المناظير النهارية :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نهارية للتصميم الحالي و المقترح  تُبرز العناصر المعمارية وتفاصيل المشروع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C14FC9-0A60-654E-4A49-EB1661EBE505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3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الموقع العام و المناظير |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BB0880-C049-7EA8-D0BA-A31C70557362}"/>
              </a:ext>
            </a:extLst>
          </p:cNvPr>
          <p:cNvSpPr txBox="1"/>
          <p:nvPr userDrawn="1"/>
        </p:nvSpPr>
        <p:spPr>
          <a:xfrm>
            <a:off x="576424" y="1226106"/>
            <a:ext cx="7101633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Daytime Views: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Daytime existing and proposed views showing architectural elements through shade and shadow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1A48BD-D594-782D-6382-47D371BFF89D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3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Public Realm &amp;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 </a:t>
            </a: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 Perspective Views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 </a:t>
            </a: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 |</a:t>
            </a:r>
            <a:endParaRPr lang="ar-SA" sz="1100" b="1">
              <a:latin typeface="Alexandria ExtraBold" pitchFamily="2" charset="-78"/>
              <a:cs typeface="Alexandria ExtraBold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DEACC7-CB5F-F54F-1E25-034A903EC40F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9DB7F5-F480-9EEC-6AE7-5A2965251214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3.2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D44DEE48-385C-BC26-F51C-44E24AD4C670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218996260"/>
              </p:ext>
            </p:extLst>
          </p:nvPr>
        </p:nvGraphicFramePr>
        <p:xfrm>
          <a:off x="762548" y="2135524"/>
          <a:ext cx="15513499" cy="6360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6244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7751053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</a:tblGrid>
              <a:tr h="451173">
                <a:tc>
                  <a:txBody>
                    <a:bodyPr/>
                    <a:lstStyle/>
                    <a:p>
                      <a:pPr algn="ctr" rtl="1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منظور للمشروع</a:t>
                      </a:r>
                      <a:r>
                        <a:rPr lang="en-US" sz="1100">
                          <a:latin typeface="Alexandria" pitchFamily="2" charset="-78"/>
                          <a:cs typeface="Alexandria" pitchFamily="2" charset="-78"/>
                        </a:rPr>
                        <a:t> </a:t>
                      </a: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( التصميم المقترح )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Architectural Element from the Project (Proposed Design)</a:t>
                      </a:r>
                      <a:endParaRPr lang="ar-SA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صورة للمشروع</a:t>
                      </a:r>
                      <a:r>
                        <a:rPr lang="en-US" sz="1100">
                          <a:latin typeface="Alexandria" pitchFamily="2" charset="-78"/>
                          <a:cs typeface="Alexandria" pitchFamily="2" charset="-78"/>
                        </a:rPr>
                        <a:t> </a:t>
                      </a: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( الحالي )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Architectural Element from the Project </a:t>
                      </a:r>
                      <a:r>
                        <a:rPr lang="en-US" sz="1100" b="0"/>
                        <a:t>(Existing Project)</a:t>
                      </a:r>
                      <a:endParaRPr lang="ar-SA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5909749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</a:tbl>
          </a:graphicData>
        </a:graphic>
      </p:graphicFrame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AE31C20-CDD7-873A-D350-8C66201B528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64945" y="3267400"/>
            <a:ext cx="7553934" cy="4842662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E2D959B1-18E1-2AF4-F225-00C75AB771A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605002" y="3267400"/>
            <a:ext cx="7553934" cy="4842662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8F73BE-F231-A5EF-F655-66BBFD6F22AD}"/>
              </a:ext>
            </a:extLst>
          </p:cNvPr>
          <p:cNvSpPr txBox="1"/>
          <p:nvPr userDrawn="1"/>
        </p:nvSpPr>
        <p:spPr>
          <a:xfrm>
            <a:off x="8932333" y="8694911"/>
            <a:ext cx="744690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spcBef>
                <a:spcPts val="646"/>
              </a:spcBef>
            </a:pPr>
            <a:r>
              <a:rPr lang="ar-SA" sz="1100" b="1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متطلبات الارفاق | </a:t>
            </a:r>
            <a:r>
              <a:rPr lang="ar-SA" sz="11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عرض جميع المناظير النهارية للمشروع للتصميم الحالي  و المقترح، ويمكن تقديمها عبر أكثر من شريحة 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269BA6-B4EF-83B4-CEA2-004C2DD78B74}"/>
              </a:ext>
            </a:extLst>
          </p:cNvPr>
          <p:cNvSpPr txBox="1"/>
          <p:nvPr userDrawn="1"/>
        </p:nvSpPr>
        <p:spPr>
          <a:xfrm>
            <a:off x="689564" y="8694911"/>
            <a:ext cx="1075736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46"/>
              </a:spcBef>
            </a:pPr>
            <a:r>
              <a:rPr lang="en-US" sz="1100" b="1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Upload Requirements | </a:t>
            </a:r>
            <a:r>
              <a:rPr lang="en-US" sz="11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Present all daytime existing and proposed views.</a:t>
            </a:r>
            <a:r>
              <a:rPr lang="ar-SA" sz="11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 </a:t>
            </a:r>
            <a:r>
              <a:rPr lang="en-US" sz="11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Multiple slides allowed for different angles.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AB5BDE-F6ED-4639-5323-DA1BC2C2F8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534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AE89C42-B1D2-2BE3-8105-8F3F14911EED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EE617ED-2844-A503-51DF-D7CB4EA57E9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74235091"/>
              </p:ext>
            </p:extLst>
          </p:nvPr>
        </p:nvGraphicFramePr>
        <p:xfrm>
          <a:off x="762548" y="2135524"/>
          <a:ext cx="15513499" cy="6360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6244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7751053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</a:tblGrid>
              <a:tr h="451173">
                <a:tc>
                  <a:txBody>
                    <a:bodyPr/>
                    <a:lstStyle/>
                    <a:p>
                      <a:pPr algn="ctr" rtl="1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منظور للمشروع</a:t>
                      </a:r>
                      <a:r>
                        <a:rPr lang="en-US" sz="1100">
                          <a:latin typeface="Alexandria" pitchFamily="2" charset="-78"/>
                          <a:cs typeface="Alexandria" pitchFamily="2" charset="-78"/>
                        </a:rPr>
                        <a:t> </a:t>
                      </a: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( التصميم المقترح )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Architectural Element from the Project</a:t>
                      </a:r>
                      <a:endParaRPr lang="ar-SA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صورة للمشروع</a:t>
                      </a:r>
                      <a:r>
                        <a:rPr lang="en-US" sz="1100">
                          <a:latin typeface="Alexandria" pitchFamily="2" charset="-78"/>
                          <a:cs typeface="Alexandria" pitchFamily="2" charset="-78"/>
                        </a:rPr>
                        <a:t> </a:t>
                      </a: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( الحالي )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Architectural Element from the Project</a:t>
                      </a:r>
                      <a:endParaRPr lang="ar-SA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5909749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</a:tbl>
          </a:graphicData>
        </a:graphic>
      </p:graphicFrame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22F1B11-3093-68DD-A6BC-A15A9E2154E1}"/>
              </a:ext>
            </a:extLst>
          </p:cNvPr>
          <p:cNvCxnSpPr>
            <a:cxnSpLocks/>
          </p:cNvCxnSpPr>
          <p:nvPr/>
        </p:nvCxnSpPr>
        <p:spPr>
          <a:xfrm>
            <a:off x="762548" y="8631673"/>
            <a:ext cx="15513499" cy="0"/>
          </a:xfrm>
          <a:prstGeom prst="line">
            <a:avLst/>
          </a:prstGeom>
          <a:ln w="28575">
            <a:solidFill>
              <a:srgbClr val="486F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A9BEF7-5BD0-3E07-644B-6467BE5E4AF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64945" y="3267400"/>
            <a:ext cx="7553934" cy="484266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F8343C-F551-61D5-2583-9EE704A1F96D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المناظير الليلية :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ليلية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للتصميم الحالي و المقترح  تُبرز العناصر المعمارية موضحا بها توزيع الإضاءة بالمشروع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B01BC1-FCFC-9852-55E3-F12868F016CC}"/>
              </a:ext>
            </a:extLst>
          </p:cNvPr>
          <p:cNvSpPr txBox="1"/>
          <p:nvPr userDrawn="1"/>
        </p:nvSpPr>
        <p:spPr>
          <a:xfrm>
            <a:off x="576424" y="1226106"/>
            <a:ext cx="7101633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Nighttime Views: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Nighttime existing and proposed views showing architectural elements through lighting.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1620F8-5970-E47F-BC82-3CD45DA75B3C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3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الموقع العام و المناظير |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DC12FD-BDDC-DAA5-3013-9868545B3D3F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3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Public Realm &amp;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 </a:t>
            </a: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 Perspective Views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 </a:t>
            </a: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 |</a:t>
            </a:r>
            <a:endParaRPr lang="ar-SA" sz="1100" b="1">
              <a:latin typeface="Alexandria ExtraBold" pitchFamily="2" charset="-78"/>
              <a:cs typeface="Alexandria ExtraBold" pitchFamily="2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E11BF9-33EA-6F19-28E7-D73FCD1854AE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DB1A9B-BB31-57CA-D5CE-BC563647272B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3.3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EE9187F3-2D98-0017-32DE-4031E6F7870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605002" y="3267400"/>
            <a:ext cx="7553934" cy="4842662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391012-59F2-4B2E-E3A6-27D700A84841}"/>
              </a:ext>
            </a:extLst>
          </p:cNvPr>
          <p:cNvSpPr txBox="1"/>
          <p:nvPr userDrawn="1"/>
        </p:nvSpPr>
        <p:spPr>
          <a:xfrm>
            <a:off x="8839201" y="8694911"/>
            <a:ext cx="75400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spcBef>
                <a:spcPts val="646"/>
              </a:spcBef>
            </a:pPr>
            <a:r>
              <a:rPr lang="ar-SA" sz="1100" b="1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متطلبات الارفاق </a:t>
            </a:r>
            <a:r>
              <a:rPr lang="ar-SA" sz="11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عرض جميع المناظير الليلية للمشروع للتصميم الحالي  و المقترح، ويمكن تقديمها عبر أكثر من شريحة 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ACA4D8-EC7D-4045-EEA1-EEC509DD75DC}"/>
              </a:ext>
            </a:extLst>
          </p:cNvPr>
          <p:cNvSpPr txBox="1"/>
          <p:nvPr userDrawn="1"/>
        </p:nvSpPr>
        <p:spPr>
          <a:xfrm>
            <a:off x="689564" y="8694911"/>
            <a:ext cx="96990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46"/>
              </a:spcBef>
            </a:pPr>
            <a:r>
              <a:rPr lang="en-US" sz="1100" b="1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Upload Requirements | </a:t>
            </a:r>
            <a:r>
              <a:rPr lang="en-US" sz="11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Present all nighttime existing and proposed views.</a:t>
            </a:r>
            <a:r>
              <a:rPr lang="ar-SA" sz="11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 </a:t>
            </a:r>
            <a:r>
              <a:rPr lang="en-US" sz="11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Multiple slides allowed for different angles.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10DD121-2E3B-A0A5-D339-DF95AB668A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83816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B70E7C4B-3F27-2D95-6791-647D161CFA64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D1F2530-3FF0-A5C8-00A0-7AF565E6C0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66F8A8F-2F04-4AA2-47E1-6A55591F00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6036" y="2774819"/>
            <a:ext cx="7531008" cy="4232365"/>
          </a:xfrm>
        </p:spPr>
        <p:txBody>
          <a:bodyPr/>
          <a:lstStyle/>
          <a:p>
            <a:endParaRPr lang="en-US"/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740BBA1E-3B6D-DBA7-B8EF-44F8B1119E3D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8571417" y="2774819"/>
            <a:ext cx="7524205" cy="4232364"/>
          </a:xfrm>
        </p:spPr>
        <p:txBody>
          <a:bodyPr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3AC802-9127-6878-C1E7-2109E70625B2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المناظير النهارية :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نهارية تُبرز العناصر المعمارية وتفاصيل المشروع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C05467-2D44-D138-265A-5604DF8FC94F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3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الموقع العام و المناظير |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D5F4F9-D1BB-1FA3-0F11-73D0947120F2}"/>
              </a:ext>
            </a:extLst>
          </p:cNvPr>
          <p:cNvSpPr txBox="1"/>
          <p:nvPr userDrawn="1"/>
        </p:nvSpPr>
        <p:spPr>
          <a:xfrm>
            <a:off x="576424" y="1226106"/>
            <a:ext cx="7101633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Daytime Views: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Daytime renders showing architectural elements through shade and shadow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93C3BBD-17A9-6EE4-3D23-234D6460B326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92E43DF-BF46-451B-9AAF-916509F0ACCE}"/>
              </a:ext>
            </a:extLst>
          </p:cNvPr>
          <p:cNvGrpSpPr/>
          <p:nvPr userDrawn="1"/>
        </p:nvGrpSpPr>
        <p:grpSpPr>
          <a:xfrm>
            <a:off x="689564" y="8631673"/>
            <a:ext cx="15689673" cy="324848"/>
            <a:chOff x="704667" y="8631673"/>
            <a:chExt cx="15689673" cy="324848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166A477-622D-CD9F-AB93-7F212DF5BFFB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9BA33E8-13F9-0FD9-C341-E3C6E659C257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عرض جميع المناظير النهارية للمشروع، ويمكن تقديمها عبر أكثر من شريحة لإبراز مختلف الزوايا والتفاصيل.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9B980E1-9576-720F-EBE5-696098FD7672}"/>
                </a:ext>
              </a:extLst>
            </p:cNvPr>
            <p:cNvSpPr txBox="1"/>
            <p:nvPr/>
          </p:nvSpPr>
          <p:spPr>
            <a:xfrm>
              <a:off x="704667" y="8694911"/>
              <a:ext cx="7251689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Present all daytime views. Multiple slides allowed for different angles.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5DD1D8B-4C7C-0E5E-23EC-2414145826A2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3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Public Realm &amp;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 </a:t>
            </a: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 Perspective Views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 </a:t>
            </a: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 |</a:t>
            </a:r>
            <a:endParaRPr lang="ar-SA" sz="1100" b="1">
              <a:latin typeface="Alexandria ExtraBold" pitchFamily="2" charset="-78"/>
              <a:cs typeface="Alexandria ExtraBold" pitchFamily="2" charset="-78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BB3BC9C-9B72-1D33-19FF-B335CE1D655E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041E523-FCEC-3CD3-9F24-0DDAB3E4186B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140E354-DBDB-2EBF-CF75-B979E9730BEF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908782-6321-EA02-ABC2-EA664C9EF8DF}"/>
              </a:ext>
            </a:extLst>
          </p:cNvPr>
          <p:cNvSpPr txBox="1"/>
          <p:nvPr userDrawn="1"/>
        </p:nvSpPr>
        <p:spPr>
          <a:xfrm>
            <a:off x="11245101" y="2218113"/>
            <a:ext cx="2728236" cy="461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rtl="1">
              <a:lnSpc>
                <a:spcPct val="150000"/>
              </a:lnSpc>
              <a:spcBef>
                <a:spcPts val="646"/>
              </a:spcBef>
              <a:buFont typeface="+mj-lt"/>
              <a:buNone/>
            </a:pPr>
            <a:r>
              <a:rPr lang="ar-SA" sz="1800" b="1">
                <a:latin typeface="Alexandria ExtraBold" pitchFamily="2" charset="-78"/>
                <a:cs typeface="Alexandria ExtraBold" pitchFamily="2" charset="-78"/>
              </a:rPr>
              <a:t>قبل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F39913-67F8-6F4B-658A-53D899EDCD12}"/>
              </a:ext>
            </a:extLst>
          </p:cNvPr>
          <p:cNvSpPr txBox="1"/>
          <p:nvPr userDrawn="1"/>
        </p:nvSpPr>
        <p:spPr>
          <a:xfrm>
            <a:off x="3297422" y="2250558"/>
            <a:ext cx="2728236" cy="461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rtl="1">
              <a:lnSpc>
                <a:spcPct val="150000"/>
              </a:lnSpc>
              <a:spcBef>
                <a:spcPts val="646"/>
              </a:spcBef>
              <a:buFont typeface="+mj-lt"/>
              <a:buNone/>
            </a:pPr>
            <a:r>
              <a:rPr lang="ar-SA" sz="1800" b="1">
                <a:latin typeface="Alexandria ExtraBold" pitchFamily="2" charset="-78"/>
                <a:cs typeface="Alexandria ExtraBold" pitchFamily="2" charset="-78"/>
              </a:rPr>
              <a:t>بعد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83847C-76CD-5AFB-D6EB-AC9F3BA880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21664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B70E7C4B-3F27-2D95-6791-647D161CFA64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D1F2530-3FF0-A5C8-00A0-7AF565E6C0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1951165-D8F5-F3D5-9AFF-57F8B9798A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9103" y="2774819"/>
            <a:ext cx="7531008" cy="4232365"/>
          </a:xfrm>
        </p:spPr>
        <p:txBody>
          <a:bodyPr/>
          <a:lstStyle/>
          <a:p>
            <a:endParaRPr lang="en-US"/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48D01AC7-3691-9900-F654-AA20A7DFE38A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8571417" y="2774819"/>
            <a:ext cx="7524205" cy="4232364"/>
          </a:xfrm>
        </p:spPr>
        <p:txBody>
          <a:bodyPr/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715BE6B-A05D-44A8-5C8D-3939517EB7E7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21DD36-85A4-3BE7-E282-D9EE379645B9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المناظير الليلية :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ليلية تُبرز العناصر المعمارية موضحا بها توزيع الإضاءة بالمشروع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F7D65F9-D8C6-0AC0-C70B-C4FE37D800AB}"/>
              </a:ext>
            </a:extLst>
          </p:cNvPr>
          <p:cNvSpPr txBox="1"/>
          <p:nvPr userDrawn="1"/>
        </p:nvSpPr>
        <p:spPr>
          <a:xfrm>
            <a:off x="576424" y="1226106"/>
            <a:ext cx="7101633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Nighttime Views: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Nighttime renders showing architectural elements through lighting.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1656384-0C1D-503B-3221-396C9E91B2F7}"/>
              </a:ext>
            </a:extLst>
          </p:cNvPr>
          <p:cNvGrpSpPr/>
          <p:nvPr userDrawn="1"/>
        </p:nvGrpSpPr>
        <p:grpSpPr>
          <a:xfrm>
            <a:off x="689564" y="8631673"/>
            <a:ext cx="15689673" cy="324848"/>
            <a:chOff x="704667" y="8631673"/>
            <a:chExt cx="15689673" cy="324848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5918BFF-7522-F305-681E-9AE6C880C61C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E819117-7545-D2A1-7F07-C80D2C64A50E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عرض جميع المناظير الليلية للمشروع، ويمكن تقديمها عبر أكثر من شريحة لإبراز مختلف الزوايا والتفاصيل.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C8BDF76-5919-21C9-E3D6-3E095AAEDC00}"/>
                </a:ext>
              </a:extLst>
            </p:cNvPr>
            <p:cNvSpPr txBox="1"/>
            <p:nvPr/>
          </p:nvSpPr>
          <p:spPr>
            <a:xfrm>
              <a:off x="704667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Present all nighttime views. Multiple slides allowed for different angles and details.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6AC71BA7-2544-57C6-B3FE-A94DF0D9331F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3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الموقع العام و المناظير |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F1DE53C-7040-59DB-ED73-70272F05C591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3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Public Realm &amp;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 </a:t>
            </a: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 Perspective Views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 </a:t>
            </a: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 |</a:t>
            </a:r>
            <a:endParaRPr lang="ar-SA" sz="1100" b="1">
              <a:latin typeface="Alexandria ExtraBold" pitchFamily="2" charset="-78"/>
              <a:cs typeface="Alexandria ExtraBold" pitchFamily="2" charset="-78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2DFF2F-0BFA-C072-BD79-9A24982E70EE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FB0FBD5-BCFF-D2B9-9CD8-9FCE4E6F00E5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3.3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8C6F4F3-66EF-7BB9-2940-8B3B5F66388B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A61DDF-AAE6-CA6E-B852-0D3F4818629B}"/>
              </a:ext>
            </a:extLst>
          </p:cNvPr>
          <p:cNvSpPr txBox="1"/>
          <p:nvPr userDrawn="1"/>
        </p:nvSpPr>
        <p:spPr>
          <a:xfrm>
            <a:off x="11245101" y="2218113"/>
            <a:ext cx="2728236" cy="461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rtl="1">
              <a:lnSpc>
                <a:spcPct val="150000"/>
              </a:lnSpc>
              <a:spcBef>
                <a:spcPts val="646"/>
              </a:spcBef>
              <a:buFont typeface="+mj-lt"/>
              <a:buNone/>
            </a:pPr>
            <a:r>
              <a:rPr lang="ar-SA" sz="1800" b="1">
                <a:latin typeface="Alexandria ExtraBold" pitchFamily="2" charset="-78"/>
                <a:cs typeface="Alexandria ExtraBold" pitchFamily="2" charset="-78"/>
              </a:rPr>
              <a:t>قبل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D2B9FC-6ACB-09D7-8676-C64A804591D9}"/>
              </a:ext>
            </a:extLst>
          </p:cNvPr>
          <p:cNvSpPr txBox="1"/>
          <p:nvPr userDrawn="1"/>
        </p:nvSpPr>
        <p:spPr>
          <a:xfrm>
            <a:off x="3297422" y="2250558"/>
            <a:ext cx="2728236" cy="461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rtl="1">
              <a:lnSpc>
                <a:spcPct val="150000"/>
              </a:lnSpc>
              <a:spcBef>
                <a:spcPts val="646"/>
              </a:spcBef>
              <a:buFont typeface="+mj-lt"/>
              <a:buNone/>
            </a:pPr>
            <a:r>
              <a:rPr lang="ar-SA" sz="1800" b="1">
                <a:latin typeface="Alexandria ExtraBold" pitchFamily="2" charset="-78"/>
                <a:cs typeface="Alexandria ExtraBold" pitchFamily="2" charset="-78"/>
              </a:rPr>
              <a:t>بعد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90CCEF-4D64-EADF-285F-2CEABDD75D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647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4965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AB328613-15D7-B7EC-D431-6ED89CC5F1CA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36477BB-837F-D167-CFF8-4993EF9E36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85" y="1143001"/>
            <a:ext cx="5317067" cy="28702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7C09C90-7821-C510-F47C-A3239E89EF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69154" y="1143004"/>
            <a:ext cx="4885265" cy="3002595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FEC08A1-57EB-045D-3A6A-F4CA543F885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361333" y="1143004"/>
            <a:ext cx="4504267" cy="300259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0BFCF3-0F87-A196-C730-910E1DC1F5B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44085" y="4546600"/>
            <a:ext cx="5317067" cy="28702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0B72047-A9EB-D4C5-CB44-B0BEDAF4FF5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78135" y="4478340"/>
            <a:ext cx="4976284" cy="3003550"/>
          </a:xfrm>
        </p:spPr>
        <p:txBody>
          <a:bodyPr/>
          <a:lstStyle/>
          <a:p>
            <a:endParaRPr lang="en-US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B82C4140-71A4-1837-4956-3A97C19F375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361333" y="4478340"/>
            <a:ext cx="4504267" cy="3225800"/>
          </a:xfrm>
        </p:spPr>
        <p:txBody>
          <a:bodyPr/>
          <a:lstStyle/>
          <a:p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1DB87C0-606B-6CC8-333A-72E0A95720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06170D-9DED-5DF2-3346-D6D6A1105A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1000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03D5AB-88BD-5088-2E14-4665DA176FD0}"/>
              </a:ext>
            </a:extLst>
          </p:cNvPr>
          <p:cNvSpPr txBox="1"/>
          <p:nvPr userDrawn="1"/>
        </p:nvSpPr>
        <p:spPr>
          <a:xfrm>
            <a:off x="13971494" y="989258"/>
            <a:ext cx="2737962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دليل استخدام النموذج</a:t>
            </a: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 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662916-2BCC-E6F0-AE99-143DC410CD61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User Guide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0F1ACB4-5A96-5B0C-F7DF-4D21895171BD}"/>
              </a:ext>
            </a:extLst>
          </p:cNvPr>
          <p:cNvGrpSpPr/>
          <p:nvPr userDrawn="1"/>
        </p:nvGrpSpPr>
        <p:grpSpPr>
          <a:xfrm>
            <a:off x="3528016" y="1907506"/>
            <a:ext cx="10023545" cy="5117624"/>
            <a:chOff x="2424195" y="2130931"/>
            <a:chExt cx="12321894" cy="6291070"/>
          </a:xfrm>
          <a:effectLst>
            <a:outerShdw blurRad="215900" sx="101000" sy="101000" algn="ctr" rotWithShape="0">
              <a:prstClr val="black">
                <a:alpha val="10000"/>
              </a:prstClr>
            </a:outerShdw>
          </a:effectLst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D44AC3D-4CFA-A5E4-005C-C2554D8CB1E7}"/>
                </a:ext>
              </a:extLst>
            </p:cNvPr>
            <p:cNvSpPr/>
            <p:nvPr/>
          </p:nvSpPr>
          <p:spPr>
            <a:xfrm>
              <a:off x="2424195" y="2130931"/>
              <a:ext cx="12321894" cy="62910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86B6E93-A1DD-9F30-723B-B73081BFE5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60414" y="2188330"/>
              <a:ext cx="12049453" cy="5984292"/>
            </a:xfrm>
            <a:prstGeom prst="rect">
              <a:avLst/>
            </a:prstGeom>
          </p:spPr>
        </p:pic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6019D45-961E-6B97-699D-C647E6F14BD0}"/>
              </a:ext>
            </a:extLst>
          </p:cNvPr>
          <p:cNvCxnSpPr>
            <a:cxnSpLocks/>
          </p:cNvCxnSpPr>
          <p:nvPr userDrawn="1"/>
        </p:nvCxnSpPr>
        <p:spPr>
          <a:xfrm>
            <a:off x="13473113" y="2077005"/>
            <a:ext cx="2468729" cy="0"/>
          </a:xfrm>
          <a:prstGeom prst="line">
            <a:avLst/>
          </a:prstGeom>
          <a:ln w="19050">
            <a:solidFill>
              <a:srgbClr val="4682B5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A5282DE-A212-21A1-0AB2-7062E89F988D}"/>
              </a:ext>
            </a:extLst>
          </p:cNvPr>
          <p:cNvSpPr txBox="1"/>
          <p:nvPr userDrawn="1"/>
        </p:nvSpPr>
        <p:spPr>
          <a:xfrm>
            <a:off x="13796542" y="2195829"/>
            <a:ext cx="2265615" cy="692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  <a:spcBef>
                <a:spcPts val="646"/>
              </a:spcBef>
            </a:pPr>
            <a:r>
              <a:rPr lang="ar-SA" sz="900" b="1">
                <a:solidFill>
                  <a:srgbClr val="3F76A3"/>
                </a:solidFill>
                <a:latin typeface="Alexandria" pitchFamily="2" charset="-78"/>
                <a:cs typeface="Alexandria" pitchFamily="2" charset="-78"/>
              </a:rPr>
              <a:t>تُستخدم العناوين الظاهرة في أعلى كل صفحة كإرشادات توضيحية لتحديد نوع المحتوى المطلوب إدراجه.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E3362F-15E0-8D2E-C89F-C77044617973}"/>
              </a:ext>
            </a:extLst>
          </p:cNvPr>
          <p:cNvSpPr txBox="1"/>
          <p:nvPr userDrawn="1"/>
        </p:nvSpPr>
        <p:spPr>
          <a:xfrm>
            <a:off x="1270194" y="6822266"/>
            <a:ext cx="2105776" cy="688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  <a:spcBef>
                <a:spcPts val="646"/>
              </a:spcBef>
            </a:pPr>
            <a:r>
              <a:rPr lang="ar-SA" sz="900" b="1">
                <a:solidFill>
                  <a:srgbClr val="3F76A3"/>
                </a:solidFill>
                <a:latin typeface="Alexandria" pitchFamily="2" charset="-78"/>
                <a:cs typeface="Alexandria" pitchFamily="2" charset="-78"/>
              </a:rPr>
              <a:t>النصوص أو العناصر المميزة باللون البرتقالي تُعد متطلبات إلزامية يجب استكمالها.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3E2EA59-39ED-A54E-D630-F1DC97B6C9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50234" y="2883574"/>
            <a:ext cx="9233903" cy="27136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EE8831A-F201-1BDA-A2D8-F5BEB74FB6EA}"/>
              </a:ext>
            </a:extLst>
          </p:cNvPr>
          <p:cNvSpPr txBox="1"/>
          <p:nvPr userDrawn="1"/>
        </p:nvSpPr>
        <p:spPr>
          <a:xfrm>
            <a:off x="13771142" y="5960804"/>
            <a:ext cx="2265614" cy="484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  <a:spcBef>
                <a:spcPts val="646"/>
              </a:spcBef>
            </a:pPr>
            <a:r>
              <a:rPr lang="ar-SA" sz="900" b="1">
                <a:solidFill>
                  <a:srgbClr val="3F76A3"/>
                </a:solidFill>
                <a:latin typeface="Alexandria" pitchFamily="2" charset="-78"/>
                <a:cs typeface="Alexandria" pitchFamily="2" charset="-78"/>
              </a:rPr>
              <a:t>يجب تنظيم المحتوى داخل كل صفحة بما يضمن وضوحه وسهولة قراءته.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50C868-C6BA-A1B4-163A-20C8DFE25ED5}"/>
              </a:ext>
            </a:extLst>
          </p:cNvPr>
          <p:cNvCxnSpPr>
            <a:cxnSpLocks/>
          </p:cNvCxnSpPr>
          <p:nvPr userDrawn="1"/>
        </p:nvCxnSpPr>
        <p:spPr>
          <a:xfrm flipH="1">
            <a:off x="1347537" y="3096039"/>
            <a:ext cx="2874312" cy="0"/>
          </a:xfrm>
          <a:prstGeom prst="line">
            <a:avLst/>
          </a:prstGeom>
          <a:ln w="19050">
            <a:solidFill>
              <a:srgbClr val="4682B5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897A2DB-E9AE-FFEA-965B-34E8A4BAC89E}"/>
              </a:ext>
            </a:extLst>
          </p:cNvPr>
          <p:cNvSpPr txBox="1"/>
          <p:nvPr userDrawn="1"/>
        </p:nvSpPr>
        <p:spPr>
          <a:xfrm>
            <a:off x="1273852" y="3268873"/>
            <a:ext cx="2172812" cy="692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  <a:spcBef>
                <a:spcPts val="646"/>
              </a:spcBef>
            </a:pPr>
            <a:r>
              <a:rPr lang="ar-SA" sz="900" b="1">
                <a:solidFill>
                  <a:srgbClr val="3F76A3"/>
                </a:solidFill>
                <a:latin typeface="Alexandria" pitchFamily="2" charset="-78"/>
                <a:cs typeface="Alexandria" pitchFamily="2" charset="-78"/>
              </a:rPr>
              <a:t>يُراعى إدخال البيانات بشكل دقيق وواضح، مع الالتزام بجودة المرفقات (صور، مخططات، أو نصوص).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319C2C-389F-215A-D812-3792026CAE06}"/>
              </a:ext>
            </a:extLst>
          </p:cNvPr>
          <p:cNvSpPr txBox="1"/>
          <p:nvPr userDrawn="1"/>
        </p:nvSpPr>
        <p:spPr>
          <a:xfrm>
            <a:off x="13796542" y="2969245"/>
            <a:ext cx="2265615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>
              <a:spcBef>
                <a:spcPts val="646"/>
              </a:spcBef>
            </a:pPr>
            <a:r>
              <a:rPr lang="en-US" sz="900">
                <a:solidFill>
                  <a:srgbClr val="3F76A3"/>
                </a:solidFill>
                <a:latin typeface="Alexandria Light" pitchFamily="2" charset="-78"/>
                <a:cs typeface="Alexandria Light" pitchFamily="2" charset="-78"/>
              </a:rPr>
              <a:t>The headings at the top of each page serve as guidance to indicate the type of content to be included.</a:t>
            </a:r>
            <a:endParaRPr lang="ar-SA" sz="900">
              <a:solidFill>
                <a:srgbClr val="3F76A3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9190D7-D7DE-079B-1329-8FFD7C8EBFCE}"/>
              </a:ext>
            </a:extLst>
          </p:cNvPr>
          <p:cNvSpPr txBox="1"/>
          <p:nvPr userDrawn="1"/>
        </p:nvSpPr>
        <p:spPr>
          <a:xfrm>
            <a:off x="8978901" y="8464948"/>
            <a:ext cx="7590178" cy="692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Low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900">
                <a:latin typeface="Alexandria Medium" pitchFamily="2" charset="-78"/>
                <a:cs typeface="Alexandria Medium" pitchFamily="2" charset="-78"/>
              </a:rPr>
              <a:t>يرجى الاطلاع على تعليمات الإرفاق لكل موضوع والالتزام بها، مع التأكد من إدراج جميع الوثائق المطلوبة في أماكنها وبالترتيب المحدد، وذلك لضمان سرعة وكفاءة المراجعة وتجنب أي تأخير.</a:t>
            </a:r>
          </a:p>
          <a:p>
            <a:pPr marL="171450" indent="-171450" algn="justLow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900">
                <a:solidFill>
                  <a:srgbClr val="C00000"/>
                </a:solidFill>
                <a:latin typeface="Alexandria Black" pitchFamily="2" charset="-78"/>
                <a:cs typeface="Alexandria Black" pitchFamily="2" charset="-78"/>
              </a:rPr>
              <a:t>يرجى تثبيت الخط المرفق قبل استخدام النموذج لضمان ظهور التنسيق بالشكل الصحيح.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67CBEC-F5B8-CAF9-1ED4-1C6CA410FD24}"/>
              </a:ext>
            </a:extLst>
          </p:cNvPr>
          <p:cNvSpPr txBox="1"/>
          <p:nvPr userDrawn="1"/>
        </p:nvSpPr>
        <p:spPr>
          <a:xfrm>
            <a:off x="499721" y="8464948"/>
            <a:ext cx="7903960" cy="692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900">
                <a:latin typeface="Alexandria Medium" pitchFamily="2" charset="-78"/>
                <a:cs typeface="Alexandria Medium" pitchFamily="2" charset="-78"/>
              </a:rPr>
              <a:t>Kindly follow the attachment instructions for each section and ensure all required documents are submitted in the correct order and location to avoid delays in the review process.</a:t>
            </a:r>
            <a:endParaRPr lang="ar-SA" sz="900">
              <a:latin typeface="Alexandria Medium" pitchFamily="2" charset="-78"/>
              <a:cs typeface="Alexandria Medium" pitchFamily="2" charset="-78"/>
            </a:endParaRPr>
          </a:p>
          <a:p>
            <a:pPr marL="171450" indent="-171450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900">
                <a:latin typeface="Alexandria Medium" pitchFamily="2" charset="-78"/>
                <a:cs typeface="Alexandria Medium" pitchFamily="2" charset="-78"/>
              </a:rPr>
              <a:t>Please install the attached font before using the template to ensure proper formatting.</a:t>
            </a:r>
            <a:endParaRPr lang="ar-SA" sz="900">
              <a:latin typeface="Alexandria Medium" pitchFamily="2" charset="-78"/>
              <a:cs typeface="Alexandria Medium" pitchFamily="2" charset="-7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361EC5-58F7-AD9A-FB80-7057F9E1E6C0}"/>
              </a:ext>
            </a:extLst>
          </p:cNvPr>
          <p:cNvSpPr txBox="1"/>
          <p:nvPr userDrawn="1"/>
        </p:nvSpPr>
        <p:spPr>
          <a:xfrm>
            <a:off x="13771142" y="6514279"/>
            <a:ext cx="22656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>
              <a:spcBef>
                <a:spcPts val="646"/>
              </a:spcBef>
            </a:pPr>
            <a:r>
              <a:rPr lang="en-US" sz="900">
                <a:solidFill>
                  <a:srgbClr val="3F76A3"/>
                </a:solidFill>
                <a:latin typeface="Alexandria Light" pitchFamily="2" charset="-78"/>
                <a:cs typeface="Alexandria Light" pitchFamily="2" charset="-78"/>
              </a:rPr>
              <a:t>Content must be organized on each page to ensure clarity and readability.</a:t>
            </a:r>
            <a:endParaRPr lang="ar-SA" sz="900">
              <a:solidFill>
                <a:srgbClr val="3F76A3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C784DA-45D2-530D-CA57-8D068D6BD9A2}"/>
              </a:ext>
            </a:extLst>
          </p:cNvPr>
          <p:cNvSpPr txBox="1"/>
          <p:nvPr userDrawn="1"/>
        </p:nvSpPr>
        <p:spPr>
          <a:xfrm>
            <a:off x="1270195" y="4023448"/>
            <a:ext cx="21728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46"/>
              </a:spcBef>
            </a:pPr>
            <a:r>
              <a:rPr lang="en-US" sz="900">
                <a:solidFill>
                  <a:srgbClr val="3F76A3"/>
                </a:solidFill>
                <a:latin typeface="Alexandria Light" pitchFamily="2" charset="-78"/>
                <a:cs typeface="Alexandria Light" pitchFamily="2" charset="-78"/>
              </a:rPr>
              <a:t>Data must be entered accurately and clearly, with adherence to the quality of all attachments (images, drawings, or text).</a:t>
            </a:r>
            <a:endParaRPr lang="ar-SA" sz="900">
              <a:solidFill>
                <a:srgbClr val="3F76A3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0E0171-9EA9-57E4-53E0-8EACEF817DB8}"/>
              </a:ext>
            </a:extLst>
          </p:cNvPr>
          <p:cNvSpPr txBox="1"/>
          <p:nvPr userDrawn="1"/>
        </p:nvSpPr>
        <p:spPr>
          <a:xfrm>
            <a:off x="1270194" y="7510894"/>
            <a:ext cx="225782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46"/>
              </a:spcBef>
            </a:pPr>
            <a:r>
              <a:rPr lang="en-US" sz="900">
                <a:solidFill>
                  <a:srgbClr val="3F76A3"/>
                </a:solidFill>
                <a:latin typeface="Alexandria Light" pitchFamily="2" charset="-78"/>
                <a:cs typeface="Alexandria Light" pitchFamily="2" charset="-78"/>
              </a:rPr>
              <a:t>Text or elements highlighted in orange are mandatory requirements and must be completed.</a:t>
            </a:r>
            <a:endParaRPr lang="ar-SA" sz="900">
              <a:solidFill>
                <a:srgbClr val="3F76A3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6717DA9-DAE1-D887-E85D-05F458B9ED9B}"/>
              </a:ext>
            </a:extLst>
          </p:cNvPr>
          <p:cNvCxnSpPr>
            <a:cxnSpLocks/>
          </p:cNvCxnSpPr>
          <p:nvPr userDrawn="1"/>
        </p:nvCxnSpPr>
        <p:spPr>
          <a:xfrm flipH="1">
            <a:off x="1347537" y="6669156"/>
            <a:ext cx="2291290" cy="0"/>
          </a:xfrm>
          <a:prstGeom prst="line">
            <a:avLst/>
          </a:prstGeom>
          <a:ln w="19050">
            <a:solidFill>
              <a:srgbClr val="4682B5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8C90FFE-8F52-EA53-36F4-C2C5228845E2}"/>
              </a:ext>
            </a:extLst>
          </p:cNvPr>
          <p:cNvCxnSpPr>
            <a:cxnSpLocks/>
          </p:cNvCxnSpPr>
          <p:nvPr userDrawn="1"/>
        </p:nvCxnSpPr>
        <p:spPr>
          <a:xfrm>
            <a:off x="13017500" y="5861605"/>
            <a:ext cx="2924342" cy="0"/>
          </a:xfrm>
          <a:prstGeom prst="line">
            <a:avLst/>
          </a:prstGeom>
          <a:ln w="19050">
            <a:solidFill>
              <a:srgbClr val="4682B5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: Top Corners Rounded 26">
            <a:extLst>
              <a:ext uri="{FF2B5EF4-FFF2-40B4-BE49-F238E27FC236}">
                <a16:creationId xmlns:a16="http://schemas.microsoft.com/office/drawing/2014/main" id="{C92B84C7-C720-74ED-B81D-31AFEC417DB2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F688D53A-0534-DD09-E89B-ACEEC70B5B0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34C9458-5ADF-86A6-32BC-2134C88E33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72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>
          <p15:clr>
            <a:srgbClr val="FBAE40"/>
          </p15:clr>
        </p15:guide>
        <p15:guide id="2" pos="5376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CB4B6F0F-2EF4-FD93-8E76-DB6819F67B75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4212DE5-0932-DD07-F934-11D62DC8E9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8DB1AA3-52F3-881A-B243-0F996F883866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2153276-C5AF-E441-12EF-4BCFE56870D8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4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المخططات |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C4403EB-E2ED-42D2-E2DC-500EC7AED88E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4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Plans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4525C94-4520-64FC-F945-AEF2326DDD52}"/>
              </a:ext>
            </a:extLst>
          </p:cNvPr>
          <p:cNvSpPr txBox="1"/>
          <p:nvPr userDrawn="1"/>
        </p:nvSpPr>
        <p:spPr>
          <a:xfrm>
            <a:off x="576424" y="1226106"/>
            <a:ext cx="6245291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Site Plan: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relationship with the public realm and setbacks, with site Furniture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A42320-BA94-7474-3309-34F994C4CA0A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0BE37A-7F15-283F-20B0-4B6FCAC2CFB4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0A1AD29-6E46-37D9-4C00-5DA4DC99225B}"/>
              </a:ext>
            </a:extLst>
          </p:cNvPr>
          <p:cNvGrpSpPr/>
          <p:nvPr userDrawn="1"/>
        </p:nvGrpSpPr>
        <p:grpSpPr>
          <a:xfrm>
            <a:off x="689564" y="8631673"/>
            <a:ext cx="15689673" cy="324848"/>
            <a:chOff x="704667" y="8631673"/>
            <a:chExt cx="15689673" cy="324848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1EA7679-7163-054E-E8BE-E05718E78471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7940100-A1A7-23EF-A483-E50F6C711C90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توضيح مخطط الموقع العام مع إضافة سهم الشمال وتوضيح الرصيف العام والربط مع المحيط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.</a:t>
              </a:r>
              <a:endParaRPr lang="ar-SA" sz="11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DE2EE70-2160-8E4E-7617-3843F0CFA076}"/>
                </a:ext>
              </a:extLst>
            </p:cNvPr>
            <p:cNvSpPr txBox="1"/>
            <p:nvPr/>
          </p:nvSpPr>
          <p:spPr>
            <a:xfrm>
              <a:off x="704667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 Attached site plan, public sidewalk, and the relationship with surroundings.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CDBD615-3012-F79C-D81F-D9220A59C3A1}"/>
              </a:ext>
            </a:extLst>
          </p:cNvPr>
          <p:cNvSpPr txBox="1"/>
          <p:nvPr userDrawn="1"/>
        </p:nvSpPr>
        <p:spPr>
          <a:xfrm>
            <a:off x="7162800" y="1235971"/>
            <a:ext cx="9310449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مخطط الموقع العام :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علاقة المشروع بالفراغ العام، مع إظهار الأثاث الحضري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3CB720-0BC1-B2BE-E722-BD78E67BCD98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CA5A0B-D424-E58F-19C0-55179AC82608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4.1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D35BBEC-906C-1B7F-C415-B7F4176E0C94}"/>
              </a:ext>
            </a:extLst>
          </p:cNvPr>
          <p:cNvGrpSpPr/>
          <p:nvPr userDrawn="1"/>
        </p:nvGrpSpPr>
        <p:grpSpPr>
          <a:xfrm>
            <a:off x="15462860" y="2215115"/>
            <a:ext cx="813187" cy="813187"/>
            <a:chOff x="14414500" y="3975100"/>
            <a:chExt cx="813187" cy="81318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17D966D-10F1-3CB5-2E3B-CE426328B5CE}"/>
                </a:ext>
              </a:extLst>
            </p:cNvPr>
            <p:cNvSpPr/>
            <p:nvPr/>
          </p:nvSpPr>
          <p:spPr>
            <a:xfrm>
              <a:off x="14414500" y="3975100"/>
              <a:ext cx="813187" cy="813187"/>
            </a:xfrm>
            <a:prstGeom prst="ellipse">
              <a:avLst/>
            </a:prstGeom>
            <a:noFill/>
            <a:ln>
              <a:solidFill>
                <a:srgbClr val="6C9B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93B4F6B-3AA8-5AB2-D851-B39EBD4E11E8}"/>
                </a:ext>
              </a:extLst>
            </p:cNvPr>
            <p:cNvSpPr/>
            <p:nvPr/>
          </p:nvSpPr>
          <p:spPr>
            <a:xfrm>
              <a:off x="14684761" y="4058098"/>
              <a:ext cx="272664" cy="445183"/>
            </a:xfrm>
            <a:prstGeom prst="triangle">
              <a:avLst/>
            </a:prstGeom>
            <a:solidFill>
              <a:srgbClr val="6C9BA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B8DA595-44E2-7826-DFEF-3F646F55BFBC}"/>
                </a:ext>
              </a:extLst>
            </p:cNvPr>
            <p:cNvSpPr txBox="1"/>
            <p:nvPr/>
          </p:nvSpPr>
          <p:spPr>
            <a:xfrm>
              <a:off x="14535716" y="4503282"/>
              <a:ext cx="5707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 rtl="1">
                <a:lnSpc>
                  <a:spcPct val="200000"/>
                </a:lnSpc>
                <a:defRPr sz="1200">
                  <a:solidFill>
                    <a:srgbClr val="104862"/>
                  </a:solidFill>
                  <a:latin typeface="Dubai" panose="020B0503030403030204" pitchFamily="34" charset="-78"/>
                  <a:cs typeface="Dubai" panose="020B0503030403030204" pitchFamily="34" charset="-78"/>
                </a:defRPr>
              </a:lvl1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>
                  <a:solidFill>
                    <a:srgbClr val="6C9BA9"/>
                  </a:solidFill>
                  <a:latin typeface="Alexandria" pitchFamily="2" charset="-78"/>
                  <a:cs typeface="Alexandria" pitchFamily="2" charset="-78"/>
                  <a:sym typeface="Trebuchet MS" panose="020B0603020202020204" pitchFamily="34" charset="0"/>
                </a:rPr>
                <a:t>N</a:t>
              </a:r>
              <a:endPara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6C9BA9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endParaRPr>
            </a:p>
          </p:txBody>
        </p:sp>
      </p:grp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A627AB1C-7938-C0C8-5FA7-B4706DCF2E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09950" y="2680109"/>
            <a:ext cx="9639300" cy="5153025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329092-1C11-C59A-1F3E-FC386512E2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4226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4F72-5632-A69A-7D8A-FB5E003FA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7AA68C-C17C-F04C-FC46-1B35C1A57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C31534-32D4-E69E-B97F-85B1D3DCD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872672-8498-0562-134C-73C18F70D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F63520-1293-6C86-B2D5-D11EEC5C5261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9970314-2194-AC86-B1CC-24CE71D151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40389" y="2525358"/>
            <a:ext cx="9662615" cy="5430311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8ADAD0-31A7-2932-7AB0-06355A9F3573}"/>
              </a:ext>
            </a:extLst>
          </p:cNvPr>
          <p:cNvSpPr txBox="1"/>
          <p:nvPr userDrawn="1"/>
        </p:nvSpPr>
        <p:spPr>
          <a:xfrm>
            <a:off x="8458200" y="1226106"/>
            <a:ext cx="803417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مساقط افقية :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المخططات المعمارية والتأكد من جودة اظهار المخطط المقدم ، ومطابقتها للمناظير والواجهات المرفقة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6FFAA7-2126-C311-D30F-D9AFE1EB7F4D}"/>
              </a:ext>
            </a:extLst>
          </p:cNvPr>
          <p:cNvSpPr txBox="1"/>
          <p:nvPr userDrawn="1"/>
        </p:nvSpPr>
        <p:spPr>
          <a:xfrm>
            <a:off x="576424" y="1226106"/>
            <a:ext cx="7101633" cy="651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Floor Plans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 </a:t>
            </a:r>
            <a:endParaRPr lang="en-US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spcBef>
                <a:spcPts val="400"/>
              </a:spcBef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building boundaries, identifying the locations of services and how they are handled or concealed within the design, and reflecting facade details onto the plan.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ECD86A-417A-C063-D888-CE46E0685450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194D89C-160C-5B02-E795-F4DA40516848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E9F36BA-4F14-A0B6-1835-51F5FC0ACA4A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جميع المخططات المعمارية شاملة الادوار مع الابعاد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16030D-5ACE-347B-FE62-D09FFF46ED54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all floor plans with dimensions.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E227BED-EB88-0D54-E746-447AA7AF52AF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المخططات |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4C7434-88E1-7E1E-E57B-0D42DC0A0F50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Plans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426228-A3A0-8C29-E15B-FF00801A04D1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C10453-F60C-CA07-EE2F-7B96535480B1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C355C6-41DD-4B11-32CA-EE616A92D156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06DFCF-4BBB-331A-EAB3-5FDD731794F1}"/>
              </a:ext>
            </a:extLst>
          </p:cNvPr>
          <p:cNvGrpSpPr/>
          <p:nvPr userDrawn="1"/>
        </p:nvGrpSpPr>
        <p:grpSpPr>
          <a:xfrm>
            <a:off x="15462860" y="2215115"/>
            <a:ext cx="813187" cy="813187"/>
            <a:chOff x="14414500" y="3975100"/>
            <a:chExt cx="813187" cy="813187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6BAD848-9B2A-F880-38DD-330793CEA3CC}"/>
                </a:ext>
              </a:extLst>
            </p:cNvPr>
            <p:cNvSpPr/>
            <p:nvPr/>
          </p:nvSpPr>
          <p:spPr>
            <a:xfrm>
              <a:off x="14414500" y="3975100"/>
              <a:ext cx="813187" cy="813187"/>
            </a:xfrm>
            <a:prstGeom prst="ellipse">
              <a:avLst/>
            </a:prstGeom>
            <a:noFill/>
            <a:ln>
              <a:solidFill>
                <a:srgbClr val="6C9B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8A843002-1519-4A3C-DFDC-2A281A60769D}"/>
                </a:ext>
              </a:extLst>
            </p:cNvPr>
            <p:cNvSpPr/>
            <p:nvPr/>
          </p:nvSpPr>
          <p:spPr>
            <a:xfrm>
              <a:off x="14684761" y="4058098"/>
              <a:ext cx="272664" cy="445183"/>
            </a:xfrm>
            <a:prstGeom prst="triangle">
              <a:avLst/>
            </a:prstGeom>
            <a:solidFill>
              <a:srgbClr val="6C9BA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902E6E9-2693-034A-6487-0F0928506416}"/>
                </a:ext>
              </a:extLst>
            </p:cNvPr>
            <p:cNvSpPr txBox="1"/>
            <p:nvPr/>
          </p:nvSpPr>
          <p:spPr>
            <a:xfrm>
              <a:off x="14535716" y="4503282"/>
              <a:ext cx="5707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 rtl="1">
                <a:lnSpc>
                  <a:spcPct val="200000"/>
                </a:lnSpc>
                <a:defRPr sz="1200">
                  <a:solidFill>
                    <a:srgbClr val="104862"/>
                  </a:solidFill>
                  <a:latin typeface="Dubai" panose="020B0503030403030204" pitchFamily="34" charset="-78"/>
                  <a:cs typeface="Dubai" panose="020B0503030403030204" pitchFamily="34" charset="-78"/>
                </a:defRPr>
              </a:lvl1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>
                  <a:solidFill>
                    <a:srgbClr val="6C9BA9"/>
                  </a:solidFill>
                  <a:latin typeface="Alexandria" pitchFamily="2" charset="-78"/>
                  <a:cs typeface="Alexandria" pitchFamily="2" charset="-78"/>
                  <a:sym typeface="Trebuchet MS" panose="020B0603020202020204" pitchFamily="34" charset="0"/>
                </a:rPr>
                <a:t>N</a:t>
              </a:r>
              <a:endPara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6C9BA9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endParaRPr>
            </a:p>
          </p:txBody>
        </p:sp>
      </p:grpSp>
      <p:sp>
        <p:nvSpPr>
          <p:cNvPr id="23" name="Rectangle: Top Corners Rounded 22">
            <a:extLst>
              <a:ext uri="{FF2B5EF4-FFF2-40B4-BE49-F238E27FC236}">
                <a16:creationId xmlns:a16="http://schemas.microsoft.com/office/drawing/2014/main" id="{568BB7EE-F3CF-F0D5-4C7B-3D0393469F04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5EF2C31-5064-E7AA-0E95-C75CD7387D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2D6D24D-7B48-4D98-DBAF-743EC40F83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65051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1805274-27B1-9E79-55AB-79803CCD0012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7D66D9-CB79-4FFD-B7B3-78871BD2E700}"/>
              </a:ext>
            </a:extLst>
          </p:cNvPr>
          <p:cNvSpPr txBox="1"/>
          <p:nvPr userDrawn="1"/>
        </p:nvSpPr>
        <p:spPr>
          <a:xfrm>
            <a:off x="9575800" y="1226106"/>
            <a:ext cx="691657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الوصول الشامل و </a:t>
            </a:r>
            <a:r>
              <a:rPr lang="ar-SA" sz="100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الخدمات 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</a:t>
            </a:r>
            <a:endParaRPr lang="ar-SA" sz="900" b="1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900" b="1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مواقف ومنحدرات ذوي الاحتياجات الخاصة، مع بيان كيفية معالجة</a:t>
            </a:r>
            <a:r>
              <a:rPr lang="en-US" sz="900" b="1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 b="1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جميع الخدمات وربطها بالتصميم المقترح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ABAAAE-3754-FF3D-97D7-6C1FCE7A37A0}"/>
              </a:ext>
            </a:extLst>
          </p:cNvPr>
          <p:cNvSpPr txBox="1"/>
          <p:nvPr userDrawn="1"/>
        </p:nvSpPr>
        <p:spPr>
          <a:xfrm>
            <a:off x="576424" y="1226106"/>
            <a:ext cx="7101633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Accessibility &amp;</a:t>
            </a:r>
            <a:r>
              <a:rPr lang="en-US" sz="100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 Utility</a:t>
            </a: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treatment to all services and accessibility for people with special needs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E984E40-4220-1F5F-4313-5525E4E55DD5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4A7BEEA-B8A6-51EB-EBDA-113C5194B7DC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2513BA2-C885-1930-BE9F-29B3CD35D1B7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مناظير ومخططات توضيحية لجميع الخدمات والية معالجتها والوصول الشامل 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ADCBD5E-2D3B-F635-FACF-3C25C9B0AEA1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Renders that’s showing how the services is treated and Accessibility for special needs.</a:t>
              </a:r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9DC725F-03C4-3820-794E-1E55146C54D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76347164"/>
              </p:ext>
            </p:extLst>
          </p:nvPr>
        </p:nvGraphicFramePr>
        <p:xfrm>
          <a:off x="8610601" y="2935508"/>
          <a:ext cx="7349067" cy="5419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286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3636433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249768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359936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1" kern="1200">
                          <a:solidFill>
                            <a:schemeClr val="lt1"/>
                          </a:solidFill>
                          <a:latin typeface="Alexandria" pitchFamily="2" charset="-78"/>
                          <a:ea typeface="+mn-ea"/>
                          <a:cs typeface="Alexandria" pitchFamily="2" charset="-78"/>
                        </a:rPr>
                        <a:t>مخطط يوضح مواقف ذوي الاحتياجات الخاصة</a:t>
                      </a:r>
                      <a:endParaRPr lang="en-US" sz="1000" b="1" kern="1200">
                        <a:solidFill>
                          <a:schemeClr val="lt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Diagram showing accessible parking spaces (People with special needs) </a:t>
                      </a:r>
                      <a:endParaRPr lang="ar-SA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>
                          <a:latin typeface="Alexandria" pitchFamily="2" charset="-78"/>
                          <a:cs typeface="Alexandria" pitchFamily="2" charset="-78"/>
                        </a:rPr>
                        <a:t>منظور يوضح المنحدر في المشروع 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Perspective illustrating the ramp within the project</a:t>
                      </a:r>
                      <a:endParaRPr lang="ar-SA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2451961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>
                        <a:solidFill>
                          <a:srgbClr val="000000"/>
                        </a:solidFill>
                        <a:latin typeface="+mn-lt"/>
                        <a:cs typeface="+mn-cs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2424338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E6C3609-F8C4-AFB8-CEC9-AF8C061885D5}"/>
              </a:ext>
            </a:extLst>
          </p:cNvPr>
          <p:cNvSpPr txBox="1"/>
          <p:nvPr userDrawn="1"/>
        </p:nvSpPr>
        <p:spPr>
          <a:xfrm>
            <a:off x="13154026" y="2259504"/>
            <a:ext cx="2805642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18167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10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الوصول الشامل</a:t>
            </a:r>
            <a:br>
              <a:rPr lang="ar-SA" sz="110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</a:br>
            <a:r>
              <a:rPr lang="ar-SA" sz="90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  <a:t>وصولية ذوي الاحتياجات الخاصة وتوضيح المنحدرات ونسبها</a:t>
            </a:r>
            <a:endParaRPr lang="ar-SA" sz="1050">
              <a:solidFill>
                <a:srgbClr val="3A5C64"/>
              </a:solidFill>
              <a:latin typeface="Alexandria" pitchFamily="2" charset="-78"/>
              <a:cs typeface="Alexandria" pitchFamily="2" charset="-78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E43E2DFF-535D-4FEC-F11D-A6DB39709EA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187126273"/>
              </p:ext>
            </p:extLst>
          </p:nvPr>
        </p:nvGraphicFramePr>
        <p:xfrm>
          <a:off x="918980" y="2940109"/>
          <a:ext cx="7349067" cy="5414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6019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3479801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343247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597788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>
                          <a:latin typeface="Alexandria" pitchFamily="2" charset="-78"/>
                          <a:cs typeface="Alexandria" pitchFamily="2" charset="-78"/>
                        </a:rPr>
                        <a:t>مخطط موقع الخدمة</a:t>
                      </a:r>
                      <a:endParaRPr lang="en-US" sz="1000">
                        <a:latin typeface="Alexandria" pitchFamily="2" charset="-78"/>
                        <a:cs typeface="Alexandria" pitchFamily="2" charset="-78"/>
                      </a:endParaRP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(plan of the service location)</a:t>
                      </a:r>
                      <a:endParaRPr lang="ar-SA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1" kern="1200">
                          <a:solidFill>
                            <a:schemeClr val="lt1"/>
                          </a:solidFill>
                          <a:latin typeface="Alexandria" pitchFamily="2" charset="-78"/>
                          <a:ea typeface="+mn-ea"/>
                          <a:cs typeface="Alexandria" pitchFamily="2" charset="-78"/>
                        </a:rPr>
                        <a:t>منظور يوضح كيفية معالجة الخدمة</a:t>
                      </a:r>
                      <a:endParaRPr lang="en-US" sz="1000" b="1" kern="1200">
                        <a:solidFill>
                          <a:schemeClr val="lt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(Perspective illustrating how the service is treated)</a:t>
                      </a:r>
                      <a:endParaRPr lang="ar-SA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40536" marR="40536" marT="20268" marB="20268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21454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b="0">
                        <a:solidFill>
                          <a:srgbClr val="000000"/>
                        </a:solidFill>
                        <a:latin typeface="+mn-lt"/>
                        <a:cs typeface="+mn-cs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1100"/>
                    </a:p>
                  </a:txBody>
                  <a:tcPr marL="40536" marR="40536" marT="20268" marB="20268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200860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5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  <a:tr h="1200860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5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3</a:t>
                      </a:r>
                      <a:endParaRPr lang="en-US" sz="11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678390"/>
                  </a:ext>
                </a:extLst>
              </a:tr>
              <a:tr h="1200860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5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4</a:t>
                      </a:r>
                      <a:endParaRPr lang="en-US" sz="11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967432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10E09CDB-415F-8BCC-1410-A34ACB72CE8D}"/>
              </a:ext>
            </a:extLst>
          </p:cNvPr>
          <p:cNvSpPr txBox="1"/>
          <p:nvPr userDrawn="1"/>
        </p:nvSpPr>
        <p:spPr>
          <a:xfrm>
            <a:off x="8610601" y="2259504"/>
            <a:ext cx="4152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Accessibility</a:t>
            </a:r>
            <a:endParaRPr lang="ar-SA" sz="1200" b="0">
              <a:solidFill>
                <a:srgbClr val="3A5C64"/>
              </a:solidFill>
              <a:latin typeface="Alexandria ExtraBold" pitchFamily="2" charset="-78"/>
              <a:cs typeface="Alexandria ExtraBold" pitchFamily="2" charset="-78"/>
            </a:endParaRPr>
          </a:p>
          <a:p>
            <a:r>
              <a:rPr lang="en-US" sz="90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Accessibility for people with special needs, clarifying ramps and their slopes/ratios.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7BD1DB-E170-1073-587A-D82CB6C30801}"/>
              </a:ext>
            </a:extLst>
          </p:cNvPr>
          <p:cNvSpPr txBox="1"/>
          <p:nvPr userDrawn="1"/>
        </p:nvSpPr>
        <p:spPr>
          <a:xfrm>
            <a:off x="5071879" y="2259504"/>
            <a:ext cx="3196168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18167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10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الخدمات</a:t>
            </a:r>
            <a:br>
              <a:rPr lang="ar-SA" sz="110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</a:br>
            <a:r>
              <a:rPr lang="ar-SA" sz="90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  <a:t>مواقع عدادات الخدمات (الكهرباء،المياه،الاتصالات،</a:t>
            </a:r>
          </a:p>
          <a:p>
            <a:pPr marL="0" marR="0" lvl="0" indent="0" algn="r" defTabSz="118167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90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  <a:t>التكييف،الخزانات( وكيفية معالجتها)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3311EE-982D-01B1-1259-644453633A9D}"/>
              </a:ext>
            </a:extLst>
          </p:cNvPr>
          <p:cNvSpPr txBox="1"/>
          <p:nvPr userDrawn="1"/>
        </p:nvSpPr>
        <p:spPr>
          <a:xfrm>
            <a:off x="918980" y="2259504"/>
            <a:ext cx="4152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Utility</a:t>
            </a:r>
            <a:endParaRPr lang="ar-SA" sz="1200" b="0">
              <a:solidFill>
                <a:srgbClr val="3A5C64"/>
              </a:solidFill>
              <a:latin typeface="Alexandria ExtraBold" pitchFamily="2" charset="-78"/>
              <a:cs typeface="Alexandria ExtraBold" pitchFamily="2" charset="-78"/>
            </a:endParaRPr>
          </a:p>
          <a:p>
            <a:r>
              <a:rPr lang="en-US" sz="90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:(Locations of utility meters (electricity, water, telecommunications, HVAC, and water tanks) and how its treated aligned with Facade.)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04B2205-1F49-68B9-383C-C4C0867045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4334" y="4492700"/>
            <a:ext cx="475018" cy="47501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33AD4F3-37F3-0811-ACD0-3276D9970B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0154" y="6866678"/>
            <a:ext cx="475018" cy="47501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527B94A-991C-51FA-51A0-56DF26CDA8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706" y="3927931"/>
            <a:ext cx="475018" cy="47501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2E272DB-B213-40AE-E249-BFC512B36D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706" y="5101371"/>
            <a:ext cx="475018" cy="47501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B3F8DCE-F092-8C0F-807F-FD811AB54E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706" y="6272584"/>
            <a:ext cx="475018" cy="47501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74DF82A-628A-63A4-DD0A-FCF2267340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706" y="7557238"/>
            <a:ext cx="475018" cy="47501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A20E927-B90E-775C-2280-1085877329BE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المخططات |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F119C17-1247-FD14-A8B5-763A737330A4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Plans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8D2972-E540-F1C8-A25D-1EEA6319B919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F62654F-0805-451D-E320-7F9E88D445FB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4.3</a:t>
            </a:r>
          </a:p>
        </p:txBody>
      </p:sp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B79A2A9-EAF5-654B-2A4B-D0C7049981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80720" y="3630808"/>
            <a:ext cx="1900989" cy="100965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52F53F8-FBE8-D175-E62C-3F89D68BFD0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280720" y="4834055"/>
            <a:ext cx="1900989" cy="1009650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4D536AA3-7BDB-70A9-6635-5D2902FD3A8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80720" y="6055803"/>
            <a:ext cx="1900989" cy="1009650"/>
          </a:xfrm>
        </p:spPr>
        <p:txBody>
          <a:bodyPr/>
          <a:lstStyle/>
          <a:p>
            <a:endParaRPr lang="en-US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B590837E-EE91-6EE1-657E-B67AFCF61F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80720" y="7245375"/>
            <a:ext cx="1900989" cy="1009650"/>
          </a:xfrm>
        </p:spPr>
        <p:txBody>
          <a:bodyPr/>
          <a:lstStyle/>
          <a:p>
            <a:endParaRPr lang="en-US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7F76D318-F3BC-AED7-90AD-4F9A72B5314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321834" y="3914336"/>
            <a:ext cx="3078139" cy="1634856"/>
          </a:xfrm>
        </p:spPr>
        <p:txBody>
          <a:bodyPr/>
          <a:lstStyle/>
          <a:p>
            <a:endParaRPr lang="en-US"/>
          </a:p>
        </p:txBody>
      </p:sp>
      <p:sp>
        <p:nvSpPr>
          <p:cNvPr id="36" name="Picture Placeholder 4">
            <a:extLst>
              <a:ext uri="{FF2B5EF4-FFF2-40B4-BE49-F238E27FC236}">
                <a16:creationId xmlns:a16="http://schemas.microsoft.com/office/drawing/2014/main" id="{60E32048-B396-8B1D-7D9C-0A61B32FCE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321834" y="6290252"/>
            <a:ext cx="3078139" cy="1634856"/>
          </a:xfrm>
        </p:spPr>
        <p:txBody>
          <a:bodyPr/>
          <a:lstStyle/>
          <a:p>
            <a:endParaRPr lang="en-US"/>
          </a:p>
        </p:txBody>
      </p:sp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87019E02-45A3-1DB5-0004-CC71F15CCA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710986" y="3914336"/>
            <a:ext cx="3078139" cy="1634856"/>
          </a:xfrm>
        </p:spPr>
        <p:txBody>
          <a:bodyPr/>
          <a:lstStyle/>
          <a:p>
            <a:endParaRPr lang="en-US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82F9FE53-360B-16BE-8A92-54B83803590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10986" y="6290252"/>
            <a:ext cx="3078139" cy="1634856"/>
          </a:xfrm>
        </p:spPr>
        <p:txBody>
          <a:bodyPr/>
          <a:lstStyle/>
          <a:p>
            <a:endParaRPr lang="en-US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01BA00AA-7059-0C38-854D-771809386B7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742030" y="3630808"/>
            <a:ext cx="1900989" cy="1009650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008E74BE-98F0-AD7B-4599-8AB73BD30EE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742030" y="4834055"/>
            <a:ext cx="1900989" cy="1009650"/>
          </a:xfrm>
        </p:spPr>
        <p:txBody>
          <a:bodyPr/>
          <a:lstStyle/>
          <a:p>
            <a:endParaRPr lang="en-US"/>
          </a:p>
        </p:txBody>
      </p:sp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2F7BBAAB-9F44-7823-29A7-D3AA6699B75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742030" y="6055803"/>
            <a:ext cx="1900989" cy="1009650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Picture Placeholder 4">
            <a:extLst>
              <a:ext uri="{FF2B5EF4-FFF2-40B4-BE49-F238E27FC236}">
                <a16:creationId xmlns:a16="http://schemas.microsoft.com/office/drawing/2014/main" id="{FFD3A548-8D7D-0427-83AA-33307D2EC7A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742030" y="7245375"/>
            <a:ext cx="1900989" cy="1009650"/>
          </a:xfrm>
        </p:spPr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42403F-BCCB-B915-2C67-D8CB30CF2D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7009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1805274-27B1-9E79-55AB-79803CCD0012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7D66D9-CB79-4FFD-B7B3-78871BD2E700}"/>
              </a:ext>
            </a:extLst>
          </p:cNvPr>
          <p:cNvSpPr txBox="1"/>
          <p:nvPr userDrawn="1"/>
        </p:nvSpPr>
        <p:spPr>
          <a:xfrm>
            <a:off x="9575800" y="1226106"/>
            <a:ext cx="691657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الوصول الشامل و </a:t>
            </a:r>
            <a:r>
              <a:rPr lang="ar-SA" sz="100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الخدمات 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</a:t>
            </a:r>
            <a:endParaRPr lang="ar-SA" sz="900" b="1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900" b="1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مواقف ومنحدرات ذوي الاحتياجات الخاصة، مع بيان كيفية معالجة</a:t>
            </a:r>
            <a:r>
              <a:rPr lang="en-US" sz="900" b="1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 b="1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جميع الخدمات وربطها بالتصميم المقترح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ABAAAE-3754-FF3D-97D7-6C1FCE7A37A0}"/>
              </a:ext>
            </a:extLst>
          </p:cNvPr>
          <p:cNvSpPr txBox="1"/>
          <p:nvPr userDrawn="1"/>
        </p:nvSpPr>
        <p:spPr>
          <a:xfrm>
            <a:off x="576424" y="1226106"/>
            <a:ext cx="7101633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Accessibility &amp;</a:t>
            </a:r>
            <a:r>
              <a:rPr lang="en-US" sz="100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 Utility</a:t>
            </a: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treatment to all services and accessibility for people with special needs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E984E40-4220-1F5F-4313-5525E4E55DD5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4A7BEEA-B8A6-51EB-EBDA-113C5194B7DC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2513BA2-C885-1930-BE9F-29B3CD35D1B7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مناظير ومخططات توضيحية لجميع الخدمات والية معالجتها والوصول الشامل 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ADCBD5E-2D3B-F635-FACF-3C25C9B0AEA1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Renders that’s showing how the services is treated and Accessibility for special needs.</a:t>
              </a:r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9DC725F-03C4-3820-794E-1E55146C54D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0379908"/>
              </p:ext>
            </p:extLst>
          </p:nvPr>
        </p:nvGraphicFramePr>
        <p:xfrm>
          <a:off x="777649" y="2892265"/>
          <a:ext cx="15498398" cy="5577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8341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3898341">
                  <a:extLst>
                    <a:ext uri="{9D8B030D-6E8A-4147-A177-3AD203B41FA5}">
                      <a16:colId xmlns:a16="http://schemas.microsoft.com/office/drawing/2014/main" val="3604984168"/>
                    </a:ext>
                  </a:extLst>
                </a:gridCol>
                <a:gridCol w="3850858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3850858">
                  <a:extLst>
                    <a:ext uri="{9D8B030D-6E8A-4147-A177-3AD203B41FA5}">
                      <a16:colId xmlns:a16="http://schemas.microsoft.com/office/drawing/2014/main" val="920314643"/>
                    </a:ext>
                  </a:extLst>
                </a:gridCol>
              </a:tblGrid>
              <a:tr h="726757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000">
                          <a:latin typeface="Alexandria" pitchFamily="2" charset="-78"/>
                          <a:cs typeface="Alexandria" pitchFamily="2" charset="-78"/>
                        </a:rPr>
                        <a:t>صورة العنصر المعماري من المشروع</a:t>
                      </a:r>
                      <a:r>
                        <a:rPr lang="en-US" sz="1000">
                          <a:latin typeface="Alexandria" pitchFamily="2" charset="-78"/>
                          <a:cs typeface="Alexandria" pitchFamily="2" charset="-78"/>
                        </a:rPr>
                        <a:t> </a:t>
                      </a:r>
                      <a:r>
                        <a:rPr lang="ar-SA" sz="1000">
                          <a:latin typeface="Alexandria" pitchFamily="2" charset="-78"/>
                          <a:cs typeface="Alexandria" pitchFamily="2" charset="-78"/>
                        </a:rPr>
                        <a:t> ( التصميم المقترح )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Architectural Element from the </a:t>
                      </a:r>
                      <a:r>
                        <a:rPr lang="en-US" sz="1000" b="0" kern="1200" err="1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Projec</a:t>
                      </a: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 </a:t>
                      </a:r>
                      <a:endParaRPr lang="ar-SA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80160" rtl="1" eaLnBrk="1" latinLnBrk="0" hangingPunct="1"/>
                      <a:r>
                        <a:rPr lang="ar-SA" sz="1000" b="1" kern="1200">
                          <a:solidFill>
                            <a:schemeClr val="lt1"/>
                          </a:solidFill>
                          <a:latin typeface="Alexandria" pitchFamily="2" charset="-78"/>
                          <a:ea typeface="+mn-ea"/>
                          <a:cs typeface="Alexandria" pitchFamily="2" charset="-78"/>
                        </a:rPr>
                        <a:t>صورة العنصر المعماري من المشروع</a:t>
                      </a:r>
                      <a:r>
                        <a:rPr lang="en-US" sz="1000" b="1" kern="1200">
                          <a:solidFill>
                            <a:schemeClr val="lt1"/>
                          </a:solidFill>
                          <a:latin typeface="Alexandria" pitchFamily="2" charset="-78"/>
                          <a:ea typeface="+mn-ea"/>
                          <a:cs typeface="Alexandria" pitchFamily="2" charset="-78"/>
                        </a:rPr>
                        <a:t> </a:t>
                      </a:r>
                      <a:r>
                        <a:rPr lang="ar-SA" sz="1000" b="1" kern="1200">
                          <a:solidFill>
                            <a:schemeClr val="lt1"/>
                          </a:solidFill>
                          <a:latin typeface="Alexandria" pitchFamily="2" charset="-78"/>
                          <a:ea typeface="+mn-ea"/>
                          <a:cs typeface="Alexandria" pitchFamily="2" charset="-78"/>
                        </a:rPr>
                        <a:t> ( الحالي )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Architectural Element from the Project</a:t>
                      </a:r>
                      <a:endParaRPr lang="ar-SA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28302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>
                        <a:solidFill>
                          <a:schemeClr val="dk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>
                        <a:solidFill>
                          <a:schemeClr val="dk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r-SA" sz="1200">
                          <a:latin typeface="Alexandria" pitchFamily="2" charset="-78"/>
                          <a:cs typeface="Alexandria" pitchFamily="2" charset="-78"/>
                        </a:rPr>
                        <a:t>صورة العنصر المعماري من المشروع  ( الحالي 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1200" kern="1200">
                        <a:solidFill>
                          <a:schemeClr val="dk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824232"/>
                  </a:ext>
                </a:extLst>
              </a:tr>
              <a:tr h="2209997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2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2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567485"/>
                  </a:ext>
                </a:extLst>
              </a:tr>
              <a:tr h="28302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>
                        <a:solidFill>
                          <a:schemeClr val="dk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>
                        <a:solidFill>
                          <a:schemeClr val="dk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1200" kern="1200">
                        <a:solidFill>
                          <a:schemeClr val="dk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1200" kern="1200">
                        <a:solidFill>
                          <a:schemeClr val="dk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207424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766709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E6C3609-F8C4-AFB8-CEC9-AF8C061885D5}"/>
              </a:ext>
            </a:extLst>
          </p:cNvPr>
          <p:cNvSpPr txBox="1"/>
          <p:nvPr userDrawn="1"/>
        </p:nvSpPr>
        <p:spPr>
          <a:xfrm>
            <a:off x="13470405" y="2259504"/>
            <a:ext cx="2805642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18167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10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الوصول الشامل</a:t>
            </a:r>
            <a:br>
              <a:rPr lang="ar-SA" sz="110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</a:br>
            <a:r>
              <a:rPr lang="ar-SA" sz="90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  <a:t>وصولية ذوي الاحتياجات الخاصة وتوضيح المنحدرات ونسبها</a:t>
            </a:r>
            <a:endParaRPr lang="ar-SA" sz="1050">
              <a:solidFill>
                <a:srgbClr val="3A5C64"/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E09CDB-415F-8BCC-1410-A34ACB72CE8D}"/>
              </a:ext>
            </a:extLst>
          </p:cNvPr>
          <p:cNvSpPr txBox="1"/>
          <p:nvPr userDrawn="1"/>
        </p:nvSpPr>
        <p:spPr>
          <a:xfrm>
            <a:off x="6175769" y="2225243"/>
            <a:ext cx="4152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Accessibility</a:t>
            </a:r>
            <a:endParaRPr lang="ar-SA" sz="1200" b="0">
              <a:solidFill>
                <a:srgbClr val="3A5C64"/>
              </a:solidFill>
              <a:latin typeface="Alexandria ExtraBold" pitchFamily="2" charset="-78"/>
              <a:cs typeface="Alexandria ExtraBold" pitchFamily="2" charset="-78"/>
            </a:endParaRPr>
          </a:p>
          <a:p>
            <a:r>
              <a:rPr lang="en-US" sz="90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Accessibility for people with special needs, clarifying ramps and their slopes/ratios.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A20E927-B90E-775C-2280-1085877329BE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المخططات |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F119C17-1247-FD14-A8B5-763A737330A4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Plans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8D2972-E540-F1C8-A25D-1EEA6319B919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F62654F-0805-451D-E320-7F9E88D445FB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4.3</a:t>
            </a:r>
          </a:p>
        </p:txBody>
      </p:sp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9D0F203-F178-6D6A-F1A6-F25147CB0E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32818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3CD537-D122-6EC0-C503-7443F56136A2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الواجهات : 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العلاقة الرأسية و العرضية بين الكتل المعمارية وارتفاعاتها،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1E6C6C-1E2A-5093-1077-3DAEA5277D6A}"/>
              </a:ext>
            </a:extLst>
          </p:cNvPr>
          <p:cNvSpPr txBox="1"/>
          <p:nvPr userDrawn="1"/>
        </p:nvSpPr>
        <p:spPr>
          <a:xfrm>
            <a:off x="576424" y="1226106"/>
            <a:ext cx="7101633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Elevations 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relationship between vertical and horizontal forms and their dimensions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B49CFD-E510-1015-02AE-5A01D54082F2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AAB10EF-FFE3-35DA-5AD4-4A73DFE8C3A4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1D38034-0F34-F08F-B6ED-AA99FAD7C07D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F3D999-0230-3E80-E170-34FF95109A59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إرفاق جميع الواجهات مع وضوح الأبعاد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E00380E-0925-13D0-3DA1-116AE2688502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all elevations with clear dimensions.</a:t>
              </a:r>
            </a:p>
          </p:txBody>
        </p:sp>
      </p:grp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612ECE98-38F5-F19D-2F14-21F6A833EBFD}"/>
              </a:ext>
            </a:extLst>
          </p:cNvPr>
          <p:cNvSpPr>
            <a:spLocks noGrp="1"/>
          </p:cNvSpPr>
          <p:nvPr>
            <p:ph type="pic" idx="4294967295"/>
          </p:nvPr>
        </p:nvSpPr>
        <p:spPr>
          <a:xfrm>
            <a:off x="3835400" y="2766623"/>
            <a:ext cx="9067799" cy="5081276"/>
          </a:xfrm>
        </p:spPr>
        <p:txBody>
          <a:bodyPr/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F20581-3B68-DB33-CCA6-4E249FED3277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المخططات |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3D61A56-13E3-A2CA-437C-60C53B1DEBA6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Plans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6429A88-AD8F-5ED3-815F-9FDEF9436AD4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8E43DAB-0BD8-1CDF-FF88-27ED7EE639B0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4.4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909AB5D-D286-5BFD-5791-009EAD05E0AB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18F72A-68E7-C7BA-1BFF-7499F9A87F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85167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EE71772-6C5A-4C56-AC8A-76BB062FD6DF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C47D6FFF-A751-A222-80E8-E81DECBC0DB4}"/>
              </a:ext>
            </a:extLst>
          </p:cNvPr>
          <p:cNvSpPr>
            <a:spLocks noGrp="1"/>
          </p:cNvSpPr>
          <p:nvPr>
            <p:ph type="pic" idx="4294967295"/>
          </p:nvPr>
        </p:nvSpPr>
        <p:spPr>
          <a:xfrm>
            <a:off x="3757459" y="2766623"/>
            <a:ext cx="9365874" cy="5081276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B26705-65E0-C690-749A-EC63EE27FE2A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قطاع رأسي: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المخططات و علاقتها مع تصميم العناصر الخارحية و تطابقها مع المناظير و ابعادها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3EF3D8-A33C-B5F8-D1C2-A8040DB9CEA6}"/>
              </a:ext>
            </a:extLst>
          </p:cNvPr>
          <p:cNvSpPr txBox="1"/>
          <p:nvPr userDrawn="1"/>
        </p:nvSpPr>
        <p:spPr>
          <a:xfrm>
            <a:off x="576424" y="1226106"/>
            <a:ext cx="7101633" cy="297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Section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CBBEE60-0F95-CB7F-E3AE-23FF84704A27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03A5ADA-AF78-E9D7-92FA-FB08A37925C3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7B2803D-0CE7-F234-9465-2730ADECC2D8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إرفاق جميع القطاعات الرأسية  مع ابعادها -  اثنان بحد ادنى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0A1FC42-E6D2-733B-0F5A-88104A0603A1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all plans with dimensions (minimum of two).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0F13EE9-B0EB-2B00-D626-C52F78A10674}"/>
              </a:ext>
            </a:extLst>
          </p:cNvPr>
          <p:cNvSpPr txBox="1"/>
          <p:nvPr userDrawn="1"/>
        </p:nvSpPr>
        <p:spPr>
          <a:xfrm>
            <a:off x="576424" y="1226106"/>
            <a:ext cx="7101633" cy="484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vertical relationship between building masses and heights to ensure clear proportions.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0527C4-080B-06BE-B6FA-4E7C7CFEFEBD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المخططات |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76343B-9866-D6BB-1CD0-B512F59A1BA5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Plans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54DE98-3BF2-46CE-081D-69B6F28C055F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DF732E-7251-39D5-2D50-56737E89581F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F5861B-9BFC-FF43-93F4-A54EF8FA4795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F8CF84-4E8E-5E7A-ED95-DCE20F969C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6699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16F7368D-8D56-82C2-365B-CD8DCDCC4196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3195596" y="2855030"/>
            <a:ext cx="10677607" cy="476332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69B4F9-497F-C74D-0774-8EE360401348}"/>
              </a:ext>
            </a:extLst>
          </p:cNvPr>
          <p:cNvSpPr/>
          <p:nvPr userDrawn="1"/>
        </p:nvSpPr>
        <p:spPr>
          <a:xfrm>
            <a:off x="57778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72E7F9-D235-C21C-4E1D-B4C7F65AF687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التقسيم الثلاثي ( قمة, وسط , قاعدة )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واجهات توضح التقسيم الثلاثي للمبنى تظهر تحديد القاعدة والوسط والقمة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80EB6A8-86FA-D4DC-1D20-C916E58F9C43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EC10A8-E593-D8CE-981A-03D4CBB4B806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5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التكوين |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6E8BF9A-603E-EE04-9673-7A3929872861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5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Composition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7E97E07-74E4-60AB-211B-45E4396834D6}"/>
              </a:ext>
            </a:extLst>
          </p:cNvPr>
          <p:cNvSpPr txBox="1"/>
          <p:nvPr userDrawn="1"/>
        </p:nvSpPr>
        <p:spPr>
          <a:xfrm>
            <a:off x="576424" y="1226106"/>
            <a:ext cx="7101633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Tripartite articulation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(Top, Middle, Base)</a:t>
            </a:r>
          </a:p>
          <a:p>
            <a:pPr>
              <a:spcBef>
                <a:spcPts val="400"/>
              </a:spcBef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Tripartite articulation of the building sorting between (Top, Middle, Base)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C638E68-971F-07C8-E2B5-F197F478A7B5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96F8B35-598F-8E61-2A52-F21F17067BC8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B18AE09-C38F-D8A7-B6EA-08EB1B4FDBD8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الواجهات الرئيسية تبين القمة, الوسط  و القاعدة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75CAC78-062A-4618-C647-38913577AAD0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Attaching the main elevations separating the top, middle, and base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BE85DDFC-98D4-475B-E6FE-3FDA0AF867B7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80D884F-D564-5C51-07A1-3B5AD06867D5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A1F9D6C-B763-D3F7-E240-D847EB9DF095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05EBD5-77F7-04FB-360F-93C57CA3F3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727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B3641FC4-505F-5FA0-8B5D-A781E45C3C9D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3195596" y="2855030"/>
            <a:ext cx="10677607" cy="4763321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56024E-AF50-FCDC-7EBC-16096598AEF0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( التناظر</a:t>
            </a: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/ 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التباين ) الموضعي في الواجهة</a:t>
            </a: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واجهات توضح ا( التناظر /  التباين )  في الكتل و العناصر المعمارية،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61F686-7FDE-6FFC-D655-F698AB554CAD}"/>
              </a:ext>
            </a:extLst>
          </p:cNvPr>
          <p:cNvSpPr txBox="1"/>
          <p:nvPr userDrawn="1"/>
        </p:nvSpPr>
        <p:spPr>
          <a:xfrm>
            <a:off x="576425" y="1226106"/>
            <a:ext cx="6738776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Facade Symmetry</a:t>
            </a:r>
          </a:p>
          <a:p>
            <a:pPr>
              <a:spcBef>
                <a:spcPts val="400"/>
              </a:spcBef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To ensure that the façade corresponds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and is in dialogue with the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architectural traditions of the area.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82300-044C-4E40-DEBD-9ABEF7E31366}"/>
              </a:ext>
            </a:extLst>
          </p:cNvPr>
          <p:cNvSpPr/>
          <p:nvPr userDrawn="1"/>
        </p:nvSpPr>
        <p:spPr>
          <a:xfrm>
            <a:off x="57778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E5331FF-CE0D-C26E-4BAA-68C2C13B2DFB}"/>
              </a:ext>
            </a:extLst>
          </p:cNvPr>
          <p:cNvSpPr/>
          <p:nvPr userDrawn="1"/>
        </p:nvSpPr>
        <p:spPr>
          <a:xfrm>
            <a:off x="657966" y="4422362"/>
            <a:ext cx="2455640" cy="1130998"/>
          </a:xfrm>
          <a:custGeom>
            <a:avLst/>
            <a:gdLst>
              <a:gd name="csX0" fmla="*/ 2455640 w 2455640"/>
              <a:gd name="csY0" fmla="*/ 0 h 1130998"/>
              <a:gd name="csX1" fmla="*/ 0 w 2455640"/>
              <a:gd name="csY1" fmla="*/ 0 h 1130998"/>
              <a:gd name="csX2" fmla="*/ 0 w 2455640"/>
              <a:gd name="csY2" fmla="*/ 1130999 h 1130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455640" h="1130998">
                <a:moveTo>
                  <a:pt x="2455640" y="0"/>
                </a:moveTo>
                <a:lnTo>
                  <a:pt x="0" y="0"/>
                </a:lnTo>
                <a:lnTo>
                  <a:pt x="0" y="1130999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3A044F9-444A-4750-9D25-80055A0CA852}"/>
              </a:ext>
            </a:extLst>
          </p:cNvPr>
          <p:cNvSpPr/>
          <p:nvPr userDrawn="1"/>
        </p:nvSpPr>
        <p:spPr>
          <a:xfrm>
            <a:off x="667681" y="4432267"/>
            <a:ext cx="2436304" cy="1111472"/>
          </a:xfrm>
          <a:custGeom>
            <a:avLst/>
            <a:gdLst>
              <a:gd name="csX0" fmla="*/ 0 w 2436304"/>
              <a:gd name="csY0" fmla="*/ 1111472 h 1111472"/>
              <a:gd name="csX1" fmla="*/ 0 w 2436304"/>
              <a:gd name="csY1" fmla="*/ 0 h 1111472"/>
              <a:gd name="csX2" fmla="*/ 2436305 w 2436304"/>
              <a:gd name="csY2" fmla="*/ 0 h 11114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436304" h="1111472">
                <a:moveTo>
                  <a:pt x="0" y="1111472"/>
                </a:moveTo>
                <a:lnTo>
                  <a:pt x="0" y="0"/>
                </a:lnTo>
                <a:lnTo>
                  <a:pt x="2436305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7BFE68A-1B8D-C220-ABF8-1B4BA77A0F2D}"/>
              </a:ext>
            </a:extLst>
          </p:cNvPr>
          <p:cNvGrpSpPr/>
          <p:nvPr userDrawn="1"/>
        </p:nvGrpSpPr>
        <p:grpSpPr>
          <a:xfrm>
            <a:off x="689563" y="8631673"/>
            <a:ext cx="15689674" cy="571069"/>
            <a:chOff x="704666" y="8631673"/>
            <a:chExt cx="15689674" cy="571069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BE99B20-D389-43FC-5C9C-6E583E843517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B123E9-69D4-5452-13E1-520CA95E481B}"/>
                </a:ext>
              </a:extLst>
            </p:cNvPr>
            <p:cNvSpPr txBox="1"/>
            <p:nvPr/>
          </p:nvSpPr>
          <p:spPr>
            <a:xfrm>
              <a:off x="7262570" y="8694911"/>
              <a:ext cx="9131770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الواجهات الرئيسية و تأكيد ( التناظر /  التباين )  من خلال اضافة خطوط توضح المحاور على الواجهة</a:t>
              </a:r>
            </a:p>
            <a:p>
              <a:pPr algn="justLow" rtl="1">
                <a:spcBef>
                  <a:spcPts val="646"/>
                </a:spcBef>
              </a:pPr>
              <a:endParaRPr lang="ar-SA" sz="11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4849582-8F21-06D7-45FC-7CFECFAA55D8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Show symmetry on 2D façades by indicating symmetry axes.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3946F0F-CF6F-6766-2BC1-14A006781795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5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التكوين |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1DD0CD6-E3C0-1A50-05A8-E15C2C93DA79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5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Composition 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8DA456-78F2-3C85-E691-7F985A9FF253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52AADB-2B1C-89E9-4833-D3FC25B3BCA0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E00411F-DA01-7408-5E95-2D04D3E654AE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345A8B-C78E-5249-6E0B-80C6F3743E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525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87927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00E3A51-68E0-215F-5EA5-49FE8077CC31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نسبة المصمت إلى المفرغ في الواجهات</a:t>
            </a:r>
            <a:endParaRPr lang="ar-SA" sz="10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واجهات توضح نسبة</a:t>
            </a:r>
            <a:r>
              <a:rPr lang="ar-SA" sz="9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المصمت إلى المفرغ لتاكيد النسب المعتمدة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22D6360-BA27-D32C-3C11-7294BE50B1AC}"/>
              </a:ext>
            </a:extLst>
          </p:cNvPr>
          <p:cNvSpPr txBox="1"/>
          <p:nvPr userDrawn="1"/>
        </p:nvSpPr>
        <p:spPr>
          <a:xfrm>
            <a:off x="576424" y="1226106"/>
            <a:ext cx="7101633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Ratio of Recessed and Projecting Elements in the Facades</a:t>
            </a: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Facades showing the solid-to-void ratio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.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F64E746-AAF2-016C-D802-293B53DBABE3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47024C8-1B47-9ABC-8907-7D7EC5B14FBB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3306090-C41E-CB6D-E1C2-747B59C2DCBE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CB54DD7-E697-223D-9D2B-9D2F02B4F7C2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إرفاق الواجهات الأساسية وتوضيح النسب للمفرغ والمصمت.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E5D8B39-B13F-3DCA-BD20-77129173194B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the main elevations, indicating the correct solid-to-void proportions.</a:t>
              </a: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668DD2CB-1E66-4838-89B7-ABF6E66399B3}"/>
              </a:ext>
            </a:extLst>
          </p:cNvPr>
          <p:cNvSpPr/>
          <p:nvPr userDrawn="1"/>
        </p:nvSpPr>
        <p:spPr>
          <a:xfrm>
            <a:off x="9690122" y="7613875"/>
            <a:ext cx="2094463" cy="283409"/>
          </a:xfrm>
          <a:prstGeom prst="rect">
            <a:avLst/>
          </a:prstGeom>
          <a:solidFill>
            <a:srgbClr val="6C9BA9"/>
          </a:solidFill>
          <a:ln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50">
                <a:latin typeface="Alexandria" pitchFamily="2" charset="-78"/>
                <a:cs typeface="Alexandria" pitchFamily="2" charset="-78"/>
              </a:rPr>
              <a:t>نسبة الأجزاء المصمتة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DDCDFA0-4E5E-ABD3-1850-D3042088C351}"/>
              </a:ext>
            </a:extLst>
          </p:cNvPr>
          <p:cNvSpPr/>
          <p:nvPr userDrawn="1"/>
        </p:nvSpPr>
        <p:spPr>
          <a:xfrm>
            <a:off x="11935856" y="7613875"/>
            <a:ext cx="2094463" cy="283409"/>
          </a:xfrm>
          <a:prstGeom prst="rect">
            <a:avLst/>
          </a:prstGeom>
          <a:solidFill>
            <a:srgbClr val="6C9BA9"/>
          </a:solidFill>
          <a:ln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50">
                <a:latin typeface="Alexandria" pitchFamily="2" charset="-78"/>
                <a:cs typeface="Alexandria" pitchFamily="2" charset="-78"/>
              </a:rPr>
              <a:t>مساحة الجزء المفرغ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FA77FB9-BBDD-CA50-A42C-08BE1A262AA9}"/>
              </a:ext>
            </a:extLst>
          </p:cNvPr>
          <p:cNvSpPr/>
          <p:nvPr userDrawn="1"/>
        </p:nvSpPr>
        <p:spPr>
          <a:xfrm>
            <a:off x="14181584" y="7613875"/>
            <a:ext cx="2094463" cy="283409"/>
          </a:xfrm>
          <a:prstGeom prst="rect">
            <a:avLst/>
          </a:prstGeom>
          <a:solidFill>
            <a:srgbClr val="6C9BA9"/>
          </a:solidFill>
          <a:ln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50">
                <a:latin typeface="Alexandria" pitchFamily="2" charset="-78"/>
                <a:cs typeface="Alexandria" pitchFamily="2" charset="-78"/>
              </a:rPr>
              <a:t>مساحة الجزء المصمت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24D08B1-240A-313D-ED3F-A48675A86D56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5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التكوين |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D10CD04-ACE7-FD97-0712-E94426945FD1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5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Composition 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9B30002-1DDC-6895-9CF2-2D4F6688F4A5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CCA8045-A7F3-DE46-535C-CE6A9CCECB2D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CFFC436-000E-9494-24CB-E9AC62975114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5B36EC-4F61-C706-98BD-7084D94341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68768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12B4BE-BDB1-1FF1-6058-385FF560F0AE}"/>
              </a:ext>
            </a:extLst>
          </p:cNvPr>
          <p:cNvSpPr txBox="1"/>
          <p:nvPr userDrawn="1"/>
        </p:nvSpPr>
        <p:spPr>
          <a:xfrm>
            <a:off x="9264650" y="1226106"/>
            <a:ext cx="722772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035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عنصر سترة السطح , عناصر الزخرفة , عناصر الفتحات (الأبواب والنوافذ والتجاويف)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سطرة السطح في القمة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و علاقتها مع العناصر الاخرئ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8986C4-1F3D-C125-D299-7645A4EAFF93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A3476B6-3479-345B-D3F2-838E91980903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6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العناصر المعمارية  |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9EF3051-1371-2224-39A2-2B63408C4DC8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6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Architectural Elements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5464123-263E-105C-965F-ADD8CDDD63C8}"/>
              </a:ext>
            </a:extLst>
          </p:cNvPr>
          <p:cNvSpPr txBox="1"/>
          <p:nvPr userDrawn="1"/>
        </p:nvSpPr>
        <p:spPr>
          <a:xfrm>
            <a:off x="576424" y="1226106"/>
            <a:ext cx="7101633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Parapet Element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Renders Showing the roof parapets and its relation to other elements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E89C42-B1D2-2BE3-8105-8F3F14911EED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E61381B-2008-8A6C-D2CE-7F8A383C5049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22F1B11-3093-68DD-A6BC-A15A9E2154E1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713358E-8609-156A-D51E-25ADB5D1A9A4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مناظير توضح جميع العناصر في شكلها الحالي  و بعد التصميم.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655A95D-0CF3-0F25-627B-BFC7857D0BB2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pictures showing the existing elements and renders showing the proposed design. 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4B84A62-0541-1BE4-C1B2-BC768D470299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6.1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436B75"/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4F1786D-F38D-0931-F701-B94EDE4E8E03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6.1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02B67E0-3458-45A4-2FA5-E7312918C5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52398588"/>
              </p:ext>
            </p:extLst>
          </p:nvPr>
        </p:nvGraphicFramePr>
        <p:xfrm>
          <a:off x="8781222" y="2108748"/>
          <a:ext cx="7485386" cy="6333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2693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3742693">
                  <a:extLst>
                    <a:ext uri="{9D8B030D-6E8A-4147-A177-3AD203B41FA5}">
                      <a16:colId xmlns:a16="http://schemas.microsoft.com/office/drawing/2014/main" val="920314643"/>
                    </a:ext>
                  </a:extLst>
                </a:gridCol>
              </a:tblGrid>
              <a:tr h="825370">
                <a:tc gridSpan="2">
                  <a:txBody>
                    <a:bodyPr/>
                    <a:lstStyle/>
                    <a:p>
                      <a:pPr marL="0" algn="ctr" defTabSz="1280160" rtl="1" eaLnBrk="1" latinLnBrk="0" hangingPunct="1"/>
                      <a:r>
                        <a:rPr lang="ar-SA" sz="1000" b="1" kern="1200">
                          <a:solidFill>
                            <a:schemeClr val="lt1"/>
                          </a:solidFill>
                          <a:latin typeface="Alexandria" pitchFamily="2" charset="-78"/>
                          <a:ea typeface="+mn-ea"/>
                          <a:cs typeface="Alexandria" pitchFamily="2" charset="-78"/>
                        </a:rPr>
                        <a:t>صورة العنصر المعماري من المشروع</a:t>
                      </a:r>
                      <a:r>
                        <a:rPr lang="en-US" sz="1000" b="1" kern="1200">
                          <a:solidFill>
                            <a:schemeClr val="lt1"/>
                          </a:solidFill>
                          <a:latin typeface="Alexandria" pitchFamily="2" charset="-78"/>
                          <a:ea typeface="+mn-ea"/>
                          <a:cs typeface="Alexandria" pitchFamily="2" charset="-78"/>
                        </a:rPr>
                        <a:t> </a:t>
                      </a:r>
                      <a:r>
                        <a:rPr lang="ar-SA" sz="1000" b="1" kern="1200">
                          <a:solidFill>
                            <a:schemeClr val="lt1"/>
                          </a:solidFill>
                          <a:latin typeface="Alexandria" pitchFamily="2" charset="-78"/>
                          <a:ea typeface="+mn-ea"/>
                          <a:cs typeface="Alexandria" pitchFamily="2" charset="-78"/>
                        </a:rPr>
                        <a:t> ( الحالي )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/>
                        <a:t>Photo of the Architectural Element (Existing Project)</a:t>
                      </a:r>
                      <a:endParaRPr lang="ar-SA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32142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0" kern="1200">
                          <a:solidFill>
                            <a:srgbClr val="436B75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(Ornamentation Element) </a:t>
                      </a:r>
                      <a:r>
                        <a:rPr lang="ar-SA" sz="1000" b="1">
                          <a:solidFill>
                            <a:srgbClr val="436B75"/>
                          </a:solidFill>
                          <a:latin typeface="Alexandria" pitchFamily="2" charset="-78"/>
                          <a:cs typeface="Alexandria" pitchFamily="2" charset="-78"/>
                        </a:rPr>
                        <a:t>عناصر الزخرفة </a:t>
                      </a:r>
                      <a:endParaRPr lang="en-US" sz="1000" kern="1200">
                        <a:solidFill>
                          <a:schemeClr val="dk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F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rgbClr val="436B75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(Parapet Element) </a:t>
                      </a:r>
                      <a:r>
                        <a:rPr lang="ar-SA" sz="1000" b="1">
                          <a:solidFill>
                            <a:srgbClr val="436B75"/>
                          </a:solidFill>
                          <a:latin typeface="Alexandria" pitchFamily="2" charset="-78"/>
                          <a:cs typeface="Alexandria" pitchFamily="2" charset="-78"/>
                        </a:rPr>
                        <a:t>عنصر سترة السطح </a:t>
                      </a:r>
                      <a:endParaRPr lang="en-US" sz="1000" kern="1200">
                        <a:solidFill>
                          <a:schemeClr val="dk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824232"/>
                  </a:ext>
                </a:extLst>
              </a:tr>
              <a:tr h="250986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567485"/>
                  </a:ext>
                </a:extLst>
              </a:tr>
              <a:tr h="321426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rgbClr val="436B75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 Openings and</a:t>
                      </a:r>
                      <a:r>
                        <a:rPr lang="ar-SA" sz="1000" b="0" kern="1200">
                          <a:solidFill>
                            <a:srgbClr val="436B75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 </a:t>
                      </a:r>
                      <a:r>
                        <a:rPr lang="en-US" sz="1000" b="0" kern="1200">
                          <a:solidFill>
                            <a:srgbClr val="436B75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void Elements) </a:t>
                      </a:r>
                      <a:r>
                        <a:rPr lang="ar-SA" sz="1000" b="1">
                          <a:solidFill>
                            <a:srgbClr val="436B75"/>
                          </a:solidFill>
                          <a:latin typeface="Alexandria" pitchFamily="2" charset="-78"/>
                          <a:cs typeface="Alexandria" pitchFamily="2" charset="-78"/>
                        </a:rPr>
                        <a:t>عناصر الفتحات والتجاويف</a:t>
                      </a:r>
                      <a:endParaRPr lang="en-US" sz="1000" kern="1200">
                        <a:solidFill>
                          <a:schemeClr val="dk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F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rgbClr val="436B75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(Doors &amp; Windows  Elements) </a:t>
                      </a:r>
                      <a:r>
                        <a:rPr lang="ar-SA" sz="1000" b="1">
                          <a:solidFill>
                            <a:srgbClr val="436B75"/>
                          </a:solidFill>
                          <a:latin typeface="Alexandria" pitchFamily="2" charset="-78"/>
                          <a:cs typeface="Alexandria" pitchFamily="2" charset="-78"/>
                        </a:rPr>
                        <a:t>عناصر الأبواب والنوافذ</a:t>
                      </a:r>
                      <a:endParaRPr lang="en-US" sz="1000" kern="1200">
                        <a:solidFill>
                          <a:schemeClr val="dk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2355697">
                <a:tc>
                  <a:txBody>
                    <a:bodyPr/>
                    <a:lstStyle/>
                    <a:p>
                      <a:pPr algn="ctr"/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76670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270B242-1A3C-6668-67D2-67526F3B346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36943929"/>
              </p:ext>
            </p:extLst>
          </p:nvPr>
        </p:nvGraphicFramePr>
        <p:xfrm>
          <a:off x="1021324" y="2108748"/>
          <a:ext cx="7485388" cy="6333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2694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3742694">
                  <a:extLst>
                    <a:ext uri="{9D8B030D-6E8A-4147-A177-3AD203B41FA5}">
                      <a16:colId xmlns:a16="http://schemas.microsoft.com/office/drawing/2014/main" val="3604984168"/>
                    </a:ext>
                  </a:extLst>
                </a:gridCol>
              </a:tblGrid>
              <a:tr h="82537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000">
                          <a:latin typeface="Alexandria" pitchFamily="2" charset="-78"/>
                          <a:cs typeface="Alexandria" pitchFamily="2" charset="-78"/>
                        </a:rPr>
                        <a:t>صورة العنصر المعماري من المشروع</a:t>
                      </a:r>
                      <a:r>
                        <a:rPr lang="en-US" sz="1000">
                          <a:latin typeface="Alexandria" pitchFamily="2" charset="-78"/>
                          <a:cs typeface="Alexandria" pitchFamily="2" charset="-78"/>
                        </a:rPr>
                        <a:t> </a:t>
                      </a:r>
                      <a:r>
                        <a:rPr lang="ar-SA" sz="1000">
                          <a:latin typeface="Alexandria" pitchFamily="2" charset="-78"/>
                          <a:cs typeface="Alexandria" pitchFamily="2" charset="-78"/>
                        </a:rPr>
                        <a:t> ( التصميم المقترح )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Architectural Element Image (Proposed Design)</a:t>
                      </a:r>
                      <a:endParaRPr lang="ar-SA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32142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0" kern="1200">
                          <a:solidFill>
                            <a:srgbClr val="436B75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(Ornamentation Element) </a:t>
                      </a:r>
                      <a:r>
                        <a:rPr lang="ar-SA" sz="1000" b="1">
                          <a:solidFill>
                            <a:srgbClr val="436B75"/>
                          </a:solidFill>
                          <a:latin typeface="Alexandria" pitchFamily="2" charset="-78"/>
                          <a:cs typeface="Alexandria" pitchFamily="2" charset="-78"/>
                        </a:rPr>
                        <a:t>عناصر الزخرفة </a:t>
                      </a:r>
                      <a:endParaRPr lang="en-US" sz="1000" kern="1200">
                        <a:solidFill>
                          <a:schemeClr val="dk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F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rgbClr val="436B75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(Parapet Element) </a:t>
                      </a:r>
                      <a:r>
                        <a:rPr lang="ar-SA" sz="1000" b="1">
                          <a:solidFill>
                            <a:srgbClr val="436B75"/>
                          </a:solidFill>
                          <a:latin typeface="Alexandria" pitchFamily="2" charset="-78"/>
                          <a:cs typeface="Alexandria" pitchFamily="2" charset="-78"/>
                        </a:rPr>
                        <a:t>عنصر سترة السطح </a:t>
                      </a:r>
                      <a:endParaRPr lang="en-US" sz="1000" kern="1200">
                        <a:solidFill>
                          <a:schemeClr val="dk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824232"/>
                  </a:ext>
                </a:extLst>
              </a:tr>
              <a:tr h="2509869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567485"/>
                  </a:ext>
                </a:extLst>
              </a:tr>
              <a:tr h="321426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rgbClr val="436B75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 Openings and</a:t>
                      </a:r>
                      <a:r>
                        <a:rPr lang="ar-SA" sz="1000" b="0" kern="1200">
                          <a:solidFill>
                            <a:srgbClr val="436B75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 </a:t>
                      </a:r>
                      <a:r>
                        <a:rPr lang="en-US" sz="1000" b="0" kern="1200">
                          <a:solidFill>
                            <a:srgbClr val="436B75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void Elements) </a:t>
                      </a:r>
                      <a:r>
                        <a:rPr lang="ar-SA" sz="1000" b="1">
                          <a:solidFill>
                            <a:srgbClr val="436B75"/>
                          </a:solidFill>
                          <a:latin typeface="Alexandria" pitchFamily="2" charset="-78"/>
                          <a:cs typeface="Alexandria" pitchFamily="2" charset="-78"/>
                        </a:rPr>
                        <a:t>عناصر الفتحات والتجاويف</a:t>
                      </a:r>
                      <a:endParaRPr lang="en-US" sz="1000" kern="1200">
                        <a:solidFill>
                          <a:schemeClr val="dk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F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>
                          <a:solidFill>
                            <a:srgbClr val="436B75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(Doors &amp; Windows  Elements) </a:t>
                      </a:r>
                      <a:r>
                        <a:rPr lang="ar-SA" sz="1000" b="1">
                          <a:solidFill>
                            <a:srgbClr val="436B75"/>
                          </a:solidFill>
                          <a:latin typeface="Alexandria" pitchFamily="2" charset="-78"/>
                          <a:cs typeface="Alexandria" pitchFamily="2" charset="-78"/>
                        </a:rPr>
                        <a:t>عناصر الأبواب والنوافذ</a:t>
                      </a:r>
                      <a:endParaRPr lang="en-US" sz="1000" kern="1200">
                        <a:solidFill>
                          <a:schemeClr val="dk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2355697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766709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6F75A119-0EDC-5FE0-2B90-6F5A55355E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4540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12B4BE-BDB1-1FF1-6058-385FF560F0AE}"/>
              </a:ext>
            </a:extLst>
          </p:cNvPr>
          <p:cNvSpPr txBox="1"/>
          <p:nvPr userDrawn="1"/>
        </p:nvSpPr>
        <p:spPr>
          <a:xfrm>
            <a:off x="9264650" y="1226106"/>
            <a:ext cx="722772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عنصر سترة السطح 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سطرة السطح في القمة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و علاقتها مع العناصر الاخرئ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8986C4-1F3D-C125-D299-7645A4EAFF93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A3476B6-3479-345B-D3F2-838E91980903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6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العناصر المعمارية  |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9EF3051-1371-2224-39A2-2B63408C4DC8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6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Architectural Elements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5464123-263E-105C-965F-ADD8CDDD63C8}"/>
              </a:ext>
            </a:extLst>
          </p:cNvPr>
          <p:cNvSpPr txBox="1"/>
          <p:nvPr userDrawn="1"/>
        </p:nvSpPr>
        <p:spPr>
          <a:xfrm>
            <a:off x="576424" y="1226106"/>
            <a:ext cx="7101633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Parapet Element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Renders Showing the roof parapets and its relation to other elements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E89C42-B1D2-2BE3-8105-8F3F14911EED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EE617ED-2844-A503-51DF-D7CB4EA57E9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54848885"/>
              </p:ext>
            </p:extLst>
          </p:nvPr>
        </p:nvGraphicFramePr>
        <p:xfrm>
          <a:off x="1070187" y="2347371"/>
          <a:ext cx="14993258" cy="6027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933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5181041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353545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543467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شرح المرجعية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Explanation</a:t>
                      </a: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صورة مرجعية للعنصر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Image of the Element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صورة العنصر المعماري من المشروع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Architectural Element from the Project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b="1">
                        <a:solidFill>
                          <a:srgbClr val="000000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3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2207C5C3-0A53-4B49-7622-781E75B809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3575714"/>
            <a:ext cx="475018" cy="4750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664E4A-61F2-DF72-9F35-0EBB7C16D3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5361232"/>
            <a:ext cx="475018" cy="475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9C2C115-AC1C-6691-DDD8-20BFD84DDA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7253829"/>
            <a:ext cx="475018" cy="4750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67C37A7-0F5B-1912-2CF7-E6C4DD783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3575714"/>
            <a:ext cx="475018" cy="4750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138647A-B8AE-055F-7E4D-A036E37715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5361232"/>
            <a:ext cx="475018" cy="47501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D9AC81-0F63-5BC5-1432-FB429F4421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7253829"/>
            <a:ext cx="475018" cy="475018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2E61381B-2008-8A6C-D2CE-7F8A383C5049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22F1B11-3093-68DD-A6BC-A15A9E2154E1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713358E-8609-156A-D51E-25ADB5D1A9A4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مناظير توضح سترة السطح وشرح مرجعيتها.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655A95D-0CF3-0F25-627B-BFC7857D0BB2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renders showing the roof parapets and explaining their reference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.</a:t>
              </a:r>
              <a:endParaRPr lang="en-US" sz="11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4B84A62-0541-1BE4-C1B2-BC768D470299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6.1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436B75"/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4F1786D-F38D-0931-F701-B94EDE4E8E03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A9CA6E-C201-FC9E-730E-C42088A6037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29062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09FD36-0ACD-1321-D2A7-CA7CAD981D28}"/>
              </a:ext>
            </a:extLst>
          </p:cNvPr>
          <p:cNvSpPr txBox="1"/>
          <p:nvPr userDrawn="1"/>
        </p:nvSpPr>
        <p:spPr>
          <a:xfrm>
            <a:off x="8839202" y="1226106"/>
            <a:ext cx="7653176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عناصر الزخرفة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الزخارف المستخدمة في المشروع.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C2A8FF-EF0B-FEB7-398E-36CCACDCA0BC}"/>
              </a:ext>
            </a:extLst>
          </p:cNvPr>
          <p:cNvSpPr txBox="1"/>
          <p:nvPr userDrawn="1"/>
        </p:nvSpPr>
        <p:spPr>
          <a:xfrm>
            <a:off x="576424" y="1226106"/>
            <a:ext cx="7101633" cy="507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Ornamentation Element</a:t>
            </a: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3D Showing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the Ornamental used in the project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150545-2804-C37F-65B7-9FB45B2864AA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F280E57-419F-422A-1802-A3D027569CB2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8726C11-746F-78B1-A6FC-9BA935DCF6CD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638D026-B1C4-BDE0-C767-4B0AC525DCE3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الزخارف المستخدمة وشرح مرجعيتها.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25E2BFE-4BF7-568B-A527-492FD2E7E4BF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the Ornamental elements used, with an explanation of their design references.</a:t>
              </a: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9D5BFE0-9C6B-F5C6-BD7A-2C43B94C609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346986"/>
              </p:ext>
            </p:extLst>
          </p:nvPr>
        </p:nvGraphicFramePr>
        <p:xfrm>
          <a:off x="1070187" y="2347371"/>
          <a:ext cx="14993258" cy="6027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933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5181041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353545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543467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شرح المرجعية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Explanation</a:t>
                      </a: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صورة مرجعية للعنصر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Image of the Element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صورة العنصر المعماري من المشروع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Architectural Element from the Project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b="1">
                        <a:solidFill>
                          <a:srgbClr val="000000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3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A490AF49-9B9F-2626-BFF2-9027EB9777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3575714"/>
            <a:ext cx="475018" cy="4750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8BC078-6D2A-5F2D-33B3-B5286CEB51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5361232"/>
            <a:ext cx="475018" cy="4750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957D25-CC3F-42B9-FC3C-DD5C3261B4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7253829"/>
            <a:ext cx="475018" cy="4750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751C13F-8E20-16A0-00DB-AEE7EF9AEA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3575714"/>
            <a:ext cx="475018" cy="4750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DC55AF-CCC9-7C19-1ED1-41F38AD05D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5361232"/>
            <a:ext cx="475018" cy="475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AD1484B-66BE-957C-6CB6-5956BB6819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7253829"/>
            <a:ext cx="475018" cy="4750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F072699-AC21-2B5E-3F77-91C64E023C52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6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العناصر المعمارية  |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F777BA-CDE7-9B05-8B53-C0F844B9E8FB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6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Architectural Elements 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75DBE4-2621-2D9D-D48D-E20244C3D37B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01F9EE-0E04-5AB5-C000-4D6990CCE61B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6.2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2D681F4-FCB6-F45E-8BF3-59EA1085EA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22548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EDC5B7-8A24-54EA-369E-616EDB226130}"/>
              </a:ext>
            </a:extLst>
          </p:cNvPr>
          <p:cNvSpPr txBox="1"/>
          <p:nvPr userDrawn="1"/>
        </p:nvSpPr>
        <p:spPr>
          <a:xfrm>
            <a:off x="7835900" y="1226106"/>
            <a:ext cx="865647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عناصر الفتحات (الأبواب والنوافذ والتجاويف)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عناصر الفتحات (الأبواب والنوافذ والتجاويف).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708D3D-DE59-8055-79FA-FCA2B8E73510}"/>
              </a:ext>
            </a:extLst>
          </p:cNvPr>
          <p:cNvSpPr txBox="1"/>
          <p:nvPr userDrawn="1"/>
        </p:nvSpPr>
        <p:spPr>
          <a:xfrm>
            <a:off x="576424" y="1226106"/>
            <a:ext cx="826277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Doors &amp; Windows 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3D Showing the opening elements (doors, windows, and niches)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8F7F58-E4F7-124E-ADC6-EC5B92EEB71A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4C69A66-AC1E-8538-017F-B78E20202E2E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2C76DAA-563F-4ED5-CFC9-D51F5FDF1E4A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2FBF29-4318-668F-3301-2A285DBB8989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العناصر المعمارية المستخدمة وشرح مرجعيتها.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63BB016-EBEC-137B-FEEA-149E6172BDDE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the architectural elements used, with an explanation of their design references.</a:t>
              </a: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D2597AA-475D-1DAF-D294-799DE93966E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79039231"/>
              </p:ext>
            </p:extLst>
          </p:nvPr>
        </p:nvGraphicFramePr>
        <p:xfrm>
          <a:off x="1070187" y="2347371"/>
          <a:ext cx="14993258" cy="6027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933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5181041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353545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543467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شرح المرجعية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Explanation</a:t>
                      </a: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صورة مرجعية للعنصر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Image of the Element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صورة العنصر المعماري من المشروع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Architectural Element from the Project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b="1">
                        <a:solidFill>
                          <a:srgbClr val="000000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3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E84E08F7-8632-C5DB-C581-1356462B5B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3575714"/>
            <a:ext cx="475018" cy="4750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0FD226-1BEB-2561-2503-D2FD36FAA1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5361232"/>
            <a:ext cx="475018" cy="4750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2ABC68C-BD4B-85A1-EC1D-8A6BF54A8A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7253829"/>
            <a:ext cx="475018" cy="4750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E65BF63-1262-6463-037C-7467D0EA47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3575714"/>
            <a:ext cx="475018" cy="4750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1A8566-600D-8C16-5C2A-7915077A41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5361232"/>
            <a:ext cx="475018" cy="475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60A9EB-0382-127C-9A64-082309D555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7253829"/>
            <a:ext cx="475018" cy="4750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4288EC9-4E56-50F7-7B09-5EFDE3CADFF5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6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العناصر المعمارية  |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6DB3D1-907A-622B-09BA-9D7E83AA87F6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6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Architectural Elements 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6FB545-0521-4DF0-8767-E30DFCE38FA4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935AE5-9475-03E6-BED6-260DC6D62E80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6.3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317D4D5-3331-132D-0E1F-755BD26936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6480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C03FEAF-DD03-2A79-338E-C5CF1319902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27339144"/>
              </p:ext>
            </p:extLst>
          </p:nvPr>
        </p:nvGraphicFramePr>
        <p:xfrm>
          <a:off x="1070187" y="2347369"/>
          <a:ext cx="14993258" cy="602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933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805250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427716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وصف المادة المستخدمة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Description of Used Material</a:t>
                      </a: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صورة للمادة المستخدمة 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Used Material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صورة للون المستخدم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Used Color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400001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b="1">
                        <a:solidFill>
                          <a:srgbClr val="000000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400001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1400001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3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  <a:tr h="1400001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4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67186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A915984-9EDF-F6AF-0ACF-120C1B168AFC}"/>
              </a:ext>
            </a:extLst>
          </p:cNvPr>
          <p:cNvSpPr txBox="1"/>
          <p:nvPr userDrawn="1"/>
        </p:nvSpPr>
        <p:spPr>
          <a:xfrm>
            <a:off x="8299450" y="1226106"/>
            <a:ext cx="8192927" cy="507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الألوان والمواد المستخدمة في المشروع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الألوان والمواد المستخدمة في المشروع</a:t>
            </a:r>
            <a:r>
              <a:rPr lang="ar-SA" sz="900" b="1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.</a:t>
            </a:r>
            <a:endParaRPr lang="ar-SA" sz="9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6A94FEE-7843-EA12-F01A-502A8998D6AE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85ACE5F-5824-0329-3DB7-A82FC32539C9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7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الألوان والمواد |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6B9235E-8A46-F89A-7DA0-4C5F37E5FA3E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7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Colors &amp; Materials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DCACA85-46D5-5E31-7E88-049287AF5A5B}"/>
              </a:ext>
            </a:extLst>
          </p:cNvPr>
          <p:cNvSpPr txBox="1"/>
          <p:nvPr userDrawn="1"/>
        </p:nvSpPr>
        <p:spPr>
          <a:xfrm>
            <a:off x="576424" y="1226106"/>
            <a:ext cx="8531480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Colors and Materials Used in the Project</a:t>
            </a:r>
          </a:p>
          <a:p>
            <a:pPr>
              <a:spcBef>
                <a:spcPts val="400"/>
              </a:spcBef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3D Showing the colors and materials used in the project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DDEBE0-9563-63FE-994B-1BFECFF9859F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26529AD-65C2-02B0-2AB6-9F896C263550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C5E075E-8F81-251E-BC0D-9703004BA559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900F478-6A8A-4B4B-B043-11C6D8C48880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</a:t>
              </a: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ارفاق الألوان والمواد المستخدمة، مع شرح مرجعيتها.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4689B05-1DB1-3D31-B172-0974617F221C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the approved colors and materials used, with numbering.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57C9ACD-C9C6-398D-9F94-CB2BE7003C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907" y="3138467"/>
            <a:ext cx="475018" cy="4750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272998C-7B2E-2863-B57E-045B917080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382" y="3138467"/>
            <a:ext cx="475018" cy="475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0268653-CF3E-8F7D-7CDD-A09C6344AB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284" y="4563115"/>
            <a:ext cx="475018" cy="4750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91FF391-4F98-4DD8-894A-72BD5BA114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759" y="4563115"/>
            <a:ext cx="475018" cy="4750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79482AD-FBF0-0D5B-D2D5-1661A1E341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284" y="5912806"/>
            <a:ext cx="475018" cy="47501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FBC94AD-9709-D56C-236C-F47D44F61D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759" y="5912806"/>
            <a:ext cx="475018" cy="47501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A801241-2A62-CADD-36A8-05FFFF1F2B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284" y="7262497"/>
            <a:ext cx="475018" cy="47501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E9DF005-DB10-E0E2-7EAC-1D787D4DD1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759" y="7262497"/>
            <a:ext cx="475018" cy="47501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904C557-1266-90C2-068E-1FA31BA33F36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7.1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CA4322-DA99-6FEA-92B3-334861A3A21C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7.1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768824B-39E6-6606-C38B-51829B9C4A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32560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50CD3C-50D6-CACD-F345-5719E67FD2F3}"/>
              </a:ext>
            </a:extLst>
          </p:cNvPr>
          <p:cNvSpPr txBox="1"/>
          <p:nvPr userDrawn="1"/>
        </p:nvSpPr>
        <p:spPr>
          <a:xfrm>
            <a:off x="8216900" y="1226106"/>
            <a:ext cx="827547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الأشجار المستخدمة في المشروع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الأشجار المستخدمة في المشروع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و علاقتها مع الموقع العام و العناصر الاخرى.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A843AD5-1A94-D43F-E435-B311DB72F07D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E0C5072-70BA-9305-C839-CD29AAC06821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8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عناصر الموقع العام |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FD6C09-9A46-376D-D282-412B12B2DCF6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8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Site Plan Elements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5DFF147-0C26-04A2-CEA5-56D791042D2A}"/>
              </a:ext>
            </a:extLst>
          </p:cNvPr>
          <p:cNvSpPr txBox="1"/>
          <p:nvPr userDrawn="1"/>
        </p:nvSpPr>
        <p:spPr>
          <a:xfrm>
            <a:off x="576424" y="1226106"/>
            <a:ext cx="7101633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Trees Used in the Project</a:t>
            </a:r>
          </a:p>
          <a:p>
            <a:pPr>
              <a:spcBef>
                <a:spcPts val="400"/>
              </a:spcBef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trees used in the project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and its relation to its surroundings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E3CCF4-1CEF-2840-1B8F-7AE89A5F7F46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036CCF7-2BD0-EDEC-127E-8BD75C5459C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289835424"/>
              </p:ext>
            </p:extLst>
          </p:nvPr>
        </p:nvGraphicFramePr>
        <p:xfrm>
          <a:off x="1070186" y="2347369"/>
          <a:ext cx="14993258" cy="6027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933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805250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541596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المرجعية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The Reference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منظور التشجير المستخدم في المشروع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Render of Vegetation Used in the Project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اسم النوع التشجير المستخدم في المشروع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Name of Vegetation Type Used in the Project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842547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>
                        <a:solidFill>
                          <a:srgbClr val="000000"/>
                        </a:solidFill>
                        <a:latin typeface="+mn-lt"/>
                        <a:cs typeface="+mn-cs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821789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kern="120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SA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1821789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3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6BF42D51-E9BC-9F89-6A7F-0A488FA58146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F886F37-38E5-D8CE-CA32-C9973FCD77BE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32D0CE-12E7-C549-E860-1DEC4DB99BC6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جميع أنواع التشجير من المراجع المعتمدة 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EF148DD-F7C0-FC53-2E0C-44763840B112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all types of planting from approved references, 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2114F485-63E3-AB62-FFB9-96F20D9BAB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715" y="3735932"/>
            <a:ext cx="475018" cy="4750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569AF1A-3468-5824-AAE0-7BE7C75327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715" y="5242999"/>
            <a:ext cx="475018" cy="475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C92BD03-0955-79F1-9BEF-192A46DF071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715" y="6951372"/>
            <a:ext cx="475018" cy="4750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5A42E78-3DC7-076D-1ACC-9C64CB889ABA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8.1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5559D1-A58C-FB60-C366-E0A8090015D5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8.1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1B682F7-35F9-3F57-5C18-D737D2105F4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96450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209D24-B532-F91E-80FC-66396EFE716B}"/>
              </a:ext>
            </a:extLst>
          </p:cNvPr>
          <p:cNvSpPr txBox="1"/>
          <p:nvPr userDrawn="1"/>
        </p:nvSpPr>
        <p:spPr>
          <a:xfrm>
            <a:off x="7678058" y="1226106"/>
            <a:ext cx="8814320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لوحة الإضاءة و اثاث الشوارع و اللوحات الارشادية 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الإضاءة، وأثاث الشوارع، واللوحات الإرشادية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مع شرح خصائصها 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32C46C4-D199-69B6-86D3-B6E7A0896CDD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7F5932C-B527-3FF6-F074-AE4E47380641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8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عناصر الموقع العام |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CF45F04-5B37-F348-A052-E342B3B7BF61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8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Site Plan Elements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8E39A7C-536B-2FE7-07CF-FB92835D9F7A}"/>
              </a:ext>
            </a:extLst>
          </p:cNvPr>
          <p:cNvSpPr txBox="1"/>
          <p:nvPr userDrawn="1"/>
        </p:nvSpPr>
        <p:spPr>
          <a:xfrm>
            <a:off x="576424" y="1226106"/>
            <a:ext cx="687185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Lighting, Street Furniture, and Directional Signage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lighting, street furniture, and signage</a:t>
            </a: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with Characteristics of the elements used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D43AA1-CD6F-9E09-8467-7078B9D91939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8EE150F-47F2-9BAF-51D3-8D89431BC6E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412032522"/>
              </p:ext>
            </p:extLst>
          </p:nvPr>
        </p:nvGraphicFramePr>
        <p:xfrm>
          <a:off x="1070187" y="2347369"/>
          <a:ext cx="14993258" cy="6028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933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805250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602991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خصائص العنصر المستخدم في المشروع </a:t>
                      </a:r>
                      <a:r>
                        <a:rPr lang="ar-SA" sz="1200">
                          <a:latin typeface="Alexandria" pitchFamily="2" charset="-78"/>
                          <a:cs typeface="Alexandria" pitchFamily="2" charset="-78"/>
                        </a:rPr>
                        <a:t>(اللون، الشدة، المادة )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/>
                        <a:t>Characteristics of the element used in the project</a:t>
                      </a:r>
                      <a:r>
                        <a:rPr lang="ar-SA" sz="1100"/>
                        <a:t> </a:t>
                      </a:r>
                      <a:r>
                        <a:rPr lang="en-US" sz="1100"/>
                        <a:t>(Color, Intensity, Material)</a:t>
                      </a:r>
                      <a:endParaRPr lang="en-US" sz="1100" b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>
                          <a:latin typeface="Alexandria" pitchFamily="2" charset="-78"/>
                          <a:cs typeface="Alexandria" pitchFamily="2" charset="-78"/>
                        </a:rPr>
                        <a:t> </a:t>
                      </a: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صورة العنصر المستخدم في المشروع </a:t>
                      </a:r>
                      <a:endParaRPr lang="ar-SA" sz="700">
                        <a:latin typeface="Alexandria" pitchFamily="2" charset="-78"/>
                        <a:cs typeface="Alexandria" pitchFamily="2" charset="-78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/>
                        <a:t>Image of the element used in the project</a:t>
                      </a:r>
                      <a:endParaRPr lang="en-US" sz="1100" b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العناصر المستخدمة في المشروع</a:t>
                      </a:r>
                    </a:p>
                    <a:p>
                      <a:pPr algn="ctr"/>
                      <a:r>
                        <a:rPr lang="en-US" sz="1100"/>
                        <a:t>Elements used in the project</a:t>
                      </a:r>
                      <a:endParaRPr lang="en-US" sz="1100" b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35618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>
                        <a:solidFill>
                          <a:srgbClr val="000000"/>
                        </a:solidFill>
                        <a:latin typeface="+mn-lt"/>
                        <a:cs typeface="+mn-cs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SA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35618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kern="120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SA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135618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kern="120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SA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3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758322"/>
                  </a:ext>
                </a:extLst>
              </a:tr>
              <a:tr h="135618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4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C0FBCDD0-AFF4-F215-1F98-B5ECA3474323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17E46E1-3803-9597-FA0F-E538EA033767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FFF4B17-6DF1-7748-7D21-BB32C83CCECF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أنواع العناصر وخصائصها، مع صورة لكل نوع، وبيان خصائصها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7CCA264-D162-5A1A-924E-F4EBA0850E94}"/>
                </a:ext>
              </a:extLst>
            </p:cNvPr>
            <p:cNvSpPr txBox="1"/>
            <p:nvPr/>
          </p:nvSpPr>
          <p:spPr>
            <a:xfrm>
              <a:off x="704666" y="8694911"/>
              <a:ext cx="9889537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Displaying element types and their characteristics, with an image for each type and a statement of their properties.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A313C32D-729A-0E7F-AFFD-54A0B3B583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382" y="3277944"/>
            <a:ext cx="475018" cy="4750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48562D-2EAE-8A5E-D656-DFA88C0AF1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382" y="4693432"/>
            <a:ext cx="475018" cy="475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30EACBC-B0C2-8071-298C-77CFD93165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382" y="6108920"/>
            <a:ext cx="475018" cy="4750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1F7801D-4803-58EC-33C4-399573C460FA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8.2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146879-16ED-FCDA-77EB-31801DF7DC5C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8.2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3DF7F80-980C-BBCF-CE42-F387837D34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279" y="7524408"/>
            <a:ext cx="475018" cy="47501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BC76F95-FBAF-0695-2CA5-A7E70FBE66E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31659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C4FD802A-CF0C-73AA-6643-1DEA7DAB044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99243849"/>
              </p:ext>
            </p:extLst>
          </p:nvPr>
        </p:nvGraphicFramePr>
        <p:xfrm>
          <a:off x="5335694" y="8034867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81ED700F-20A8-4BD7-4ABD-0F25477E18E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35557672"/>
              </p:ext>
            </p:extLst>
          </p:nvPr>
        </p:nvGraphicFramePr>
        <p:xfrm>
          <a:off x="8739294" y="8034867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pSp>
        <p:nvGrpSpPr>
          <p:cNvPr id="21" name="Group 20">
            <a:extLst>
              <a:ext uri="{FF2B5EF4-FFF2-40B4-BE49-F238E27FC236}">
                <a16:creationId xmlns:a16="http://schemas.microsoft.com/office/drawing/2014/main" id="{92CF8DCF-114E-5B14-9BC2-E05F341C9552}"/>
              </a:ext>
            </a:extLst>
          </p:cNvPr>
          <p:cNvGrpSpPr/>
          <p:nvPr userDrawn="1"/>
        </p:nvGrpSpPr>
        <p:grpSpPr>
          <a:xfrm>
            <a:off x="4993274" y="1917117"/>
            <a:ext cx="7082252" cy="2384091"/>
            <a:chOff x="4993274" y="2662998"/>
            <a:chExt cx="7082252" cy="2384091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03CA485-7FE9-1F0C-BA51-39D246306E2E}"/>
                </a:ext>
              </a:extLst>
            </p:cNvPr>
            <p:cNvSpPr/>
            <p:nvPr/>
          </p:nvSpPr>
          <p:spPr>
            <a:xfrm>
              <a:off x="8304115" y="2662998"/>
              <a:ext cx="460581" cy="426715"/>
            </a:xfrm>
            <a:prstGeom prst="roundRect">
              <a:avLst/>
            </a:prstGeom>
            <a:noFill/>
            <a:ln w="38100">
              <a:solidFill>
                <a:srgbClr val="436B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3">
                <a:latin typeface="DIN NEXT™ ARABIC REGULAR" panose="020B0503020203050203" pitchFamily="34" charset="-78"/>
                <a:cs typeface="DIN NEXT™ ARABIC REGULAR" panose="020B0503020203050203" pitchFamily="34" charset="-78"/>
              </a:endParaRPr>
            </a:p>
          </p:txBody>
        </p:sp>
        <p:sp>
          <p:nvSpPr>
            <p:cNvPr id="23" name="Text Placeholder 3">
              <a:extLst>
                <a:ext uri="{FF2B5EF4-FFF2-40B4-BE49-F238E27FC236}">
                  <a16:creationId xmlns:a16="http://schemas.microsoft.com/office/drawing/2014/main" id="{91541DF9-F249-D8A4-0484-038E188497E9}"/>
                </a:ext>
              </a:extLst>
            </p:cNvPr>
            <p:cNvSpPr txBox="1">
              <a:spLocks/>
            </p:cNvSpPr>
            <p:nvPr/>
          </p:nvSpPr>
          <p:spPr>
            <a:xfrm>
              <a:off x="4993274" y="3231716"/>
              <a:ext cx="7082252" cy="735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r" defTabSz="829544" rtl="1">
                <a:defRPr sz="2400">
                  <a:solidFill>
                    <a:srgbClr val="B78C57"/>
                  </a:solidFill>
                  <a:cs typeface="DIN Next LT Arabic Medium" panose="020B0503020203050203" pitchFamily="34" charset="-78"/>
                </a:defRPr>
              </a:lvl1pPr>
              <a:lvl2pPr marL="0" indent="0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FontTx/>
                <a:buNone/>
                <a:defRPr sz="1100" kern="120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2pPr>
              <a:lvl3pPr marL="195955" indent="-195955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1"/>
                </a:buClr>
                <a:buFont typeface="Arial" panose="020B0604020202020204" pitchFamily="34" charset="0"/>
                <a:buChar char="—"/>
                <a:defRPr sz="1100" kern="120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3pPr>
              <a:lvl4pPr marL="391910" indent="-130637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1"/>
                </a:buClr>
                <a:buFont typeface="Arial" panose="020B0604020202020204" pitchFamily="34" charset="0"/>
                <a:buChar char="-"/>
                <a:defRPr sz="1100" kern="120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4pPr>
              <a:lvl5pPr marL="587866" indent="-195955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1"/>
                </a:buClr>
                <a:buFont typeface="Arial" panose="020B0604020202020204" pitchFamily="34" charset="0"/>
                <a:buChar char="—"/>
                <a:defRPr sz="1100" kern="1200" baseline="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5pPr>
              <a:lvl6pPr marL="783821" indent="-130637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2"/>
                </a:buClr>
                <a:buFont typeface="Arial" panose="020B0604020202020204" pitchFamily="34" charset="0"/>
                <a:buChar char="-"/>
                <a:defRPr sz="136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1045094" indent="-261274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2"/>
                </a:buClr>
                <a:buFont typeface="Arial" panose="020B0604020202020204" pitchFamily="34" charset="0"/>
                <a:buChar char="—"/>
                <a:defRPr sz="136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1175731" indent="-130637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2"/>
                </a:buClr>
                <a:buFont typeface="Arial" panose="020B0604020202020204" pitchFamily="34" charset="0"/>
                <a:buChar char="-"/>
                <a:defRPr sz="136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3525561" indent="-207386" algn="r" defTabSz="829544" rtl="1" eaLnBrk="1" latinLnBrk="0" hangingPunct="1">
                <a:lnSpc>
                  <a:spcPct val="90000"/>
                </a:lnSpc>
                <a:spcBef>
                  <a:spcPts val="454"/>
                </a:spcBef>
                <a:buFont typeface="Arial" panose="020B0604020202020204" pitchFamily="34" charset="0"/>
                <a:buChar char="•"/>
                <a:defRPr sz="16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ar-SA" sz="1477">
                  <a:solidFill>
                    <a:schemeClr val="tx1"/>
                  </a:solidFill>
                  <a:latin typeface="Alexandria" pitchFamily="2" charset="-78"/>
                  <a:cs typeface="Alexandria" pitchFamily="2" charset="-78"/>
                </a:rPr>
                <a:t>أقر أنا الموقع بأنني أرفقت جميع المرفقات المطلوبة كاملة وصحيحة، وأتحمل مسؤولية أي نقص أو خطأ في البيانات المقدمة.</a:t>
              </a:r>
            </a:p>
          </p:txBody>
        </p:sp>
        <p:sp>
          <p:nvSpPr>
            <p:cNvPr id="24" name="Text Placeholder 3">
              <a:extLst>
                <a:ext uri="{FF2B5EF4-FFF2-40B4-BE49-F238E27FC236}">
                  <a16:creationId xmlns:a16="http://schemas.microsoft.com/office/drawing/2014/main" id="{2D8BBD1E-5A01-3721-EA9A-A43E86477CFC}"/>
                </a:ext>
              </a:extLst>
            </p:cNvPr>
            <p:cNvSpPr txBox="1">
              <a:spLocks/>
            </p:cNvSpPr>
            <p:nvPr/>
          </p:nvSpPr>
          <p:spPr>
            <a:xfrm>
              <a:off x="5365750" y="4021680"/>
              <a:ext cx="6337300" cy="10254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r" defTabSz="829544" rtl="1">
                <a:defRPr sz="2400">
                  <a:solidFill>
                    <a:srgbClr val="B78C57"/>
                  </a:solidFill>
                  <a:cs typeface="DIN Next LT Arabic Medium" panose="020B0503020203050203" pitchFamily="34" charset="-78"/>
                </a:defRPr>
              </a:lvl1pPr>
              <a:lvl2pPr marL="0" indent="0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FontTx/>
                <a:buNone/>
                <a:defRPr sz="1100" kern="120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2pPr>
              <a:lvl3pPr marL="195955" indent="-195955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1"/>
                </a:buClr>
                <a:buFont typeface="Arial" panose="020B0604020202020204" pitchFamily="34" charset="0"/>
                <a:buChar char="—"/>
                <a:defRPr sz="1100" kern="120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3pPr>
              <a:lvl4pPr marL="391910" indent="-130637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1"/>
                </a:buClr>
                <a:buFont typeface="Arial" panose="020B0604020202020204" pitchFamily="34" charset="0"/>
                <a:buChar char="-"/>
                <a:defRPr sz="1100" kern="120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4pPr>
              <a:lvl5pPr marL="587866" indent="-195955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1"/>
                </a:buClr>
                <a:buFont typeface="Arial" panose="020B0604020202020204" pitchFamily="34" charset="0"/>
                <a:buChar char="—"/>
                <a:defRPr sz="1100" kern="1200" baseline="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5pPr>
              <a:lvl6pPr marL="783821" indent="-130637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2"/>
                </a:buClr>
                <a:buFont typeface="Arial" panose="020B0604020202020204" pitchFamily="34" charset="0"/>
                <a:buChar char="-"/>
                <a:defRPr sz="136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1045094" indent="-261274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2"/>
                </a:buClr>
                <a:buFont typeface="Arial" panose="020B0604020202020204" pitchFamily="34" charset="0"/>
                <a:buChar char="—"/>
                <a:defRPr sz="136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1175731" indent="-130637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2"/>
                </a:buClr>
                <a:buFont typeface="Arial" panose="020B0604020202020204" pitchFamily="34" charset="0"/>
                <a:buChar char="-"/>
                <a:defRPr sz="136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3525561" indent="-207386" algn="r" defTabSz="829544" rtl="1" eaLnBrk="1" latinLnBrk="0" hangingPunct="1">
                <a:lnSpc>
                  <a:spcPct val="90000"/>
                </a:lnSpc>
                <a:spcBef>
                  <a:spcPts val="454"/>
                </a:spcBef>
                <a:buFont typeface="Arial" panose="020B0604020202020204" pitchFamily="34" charset="0"/>
                <a:buChar char="•"/>
                <a:defRPr sz="16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50000"/>
                </a:lnSpc>
              </a:pPr>
              <a:r>
                <a:rPr lang="en-US" sz="1400">
                  <a:solidFill>
                    <a:schemeClr val="tx1"/>
                  </a:solidFill>
                  <a:latin typeface="Alexandria" pitchFamily="2" charset="-78"/>
                  <a:cs typeface="Alexandria" pitchFamily="2" charset="-78"/>
                </a:rPr>
                <a:t>I confirm that all required documents have been submitted accurately and completely, and I accept responsibility for any errors or omissions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38D431A-3086-C68B-D5F7-DEC9DB0B3E5C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7059CA5-D356-E731-9B53-686470A8825D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9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تعهد بإرفاق المستندات |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941C116-28A8-6463-1DBB-CE28CCF39305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9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Commitment to Attach the Documents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B9D04EBA-E421-67E1-DCD0-EAC614087CF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94839602"/>
              </p:ext>
            </p:extLst>
          </p:nvPr>
        </p:nvGraphicFramePr>
        <p:xfrm>
          <a:off x="8739295" y="5429697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المكتب الهندسي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:(Office Name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06F38EEE-4738-4DEC-6744-4A280231A4A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29732052"/>
              </p:ext>
            </p:extLst>
          </p:nvPr>
        </p:nvGraphicFramePr>
        <p:xfrm>
          <a:off x="5335695" y="5429697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29933D26-DF7A-F362-7140-3C61DD15A79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778500265"/>
              </p:ext>
            </p:extLst>
          </p:nvPr>
        </p:nvGraphicFramePr>
        <p:xfrm>
          <a:off x="8739295" y="5859836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رقم التواصل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:(Contact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065C7588-E5DC-9595-1F38-133014A5DF2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32287727"/>
              </p:ext>
            </p:extLst>
          </p:nvPr>
        </p:nvGraphicFramePr>
        <p:xfrm>
          <a:off x="8739295" y="6281054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البريد الإلكتروني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:(Email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B759C05B-8560-7979-7B85-05464A41EEE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927157017"/>
              </p:ext>
            </p:extLst>
          </p:nvPr>
        </p:nvGraphicFramePr>
        <p:xfrm>
          <a:off x="5335695" y="5849635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1C5EE6CB-5320-9236-5B97-1F57ABEDAA1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832751224"/>
              </p:ext>
            </p:extLst>
          </p:nvPr>
        </p:nvGraphicFramePr>
        <p:xfrm>
          <a:off x="5335695" y="6279774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01748187-5A19-85A3-4F6C-D91FEA058F0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55037751"/>
              </p:ext>
            </p:extLst>
          </p:nvPr>
        </p:nvGraphicFramePr>
        <p:xfrm>
          <a:off x="8739295" y="6700988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المصمم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:(Designer Name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18838E38-3E06-5889-51AC-06E49048397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6139269"/>
              </p:ext>
            </p:extLst>
          </p:nvPr>
        </p:nvGraphicFramePr>
        <p:xfrm>
          <a:off x="5335695" y="6699708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E437A9CB-DCFD-3E96-D1FA-C1523E0EE75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10229017"/>
              </p:ext>
            </p:extLst>
          </p:nvPr>
        </p:nvGraphicFramePr>
        <p:xfrm>
          <a:off x="8739295" y="7687578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ct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التاريخ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:(Date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88A34E42-9619-CBA9-C02E-848DBDD538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45224001"/>
              </p:ext>
            </p:extLst>
          </p:nvPr>
        </p:nvGraphicFramePr>
        <p:xfrm>
          <a:off x="5335695" y="7687578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ct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التوقيع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:(Signature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D47F1125-8DE9-7AF6-9473-2789374767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699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D308B361-DEF4-CCE9-C00D-1FAA508461C5}"/>
              </a:ext>
            </a:extLst>
          </p:cNvPr>
          <p:cNvGrpSpPr/>
          <p:nvPr userDrawn="1"/>
        </p:nvGrpSpPr>
        <p:grpSpPr>
          <a:xfrm>
            <a:off x="4300078" y="3977764"/>
            <a:ext cx="8468644" cy="1645672"/>
            <a:chOff x="5145843" y="3604756"/>
            <a:chExt cx="6153825" cy="119584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BE98AB9-D87F-A247-D37E-45A2E8758168}"/>
                </a:ext>
              </a:extLst>
            </p:cNvPr>
            <p:cNvGrpSpPr/>
            <p:nvPr/>
          </p:nvGrpSpPr>
          <p:grpSpPr>
            <a:xfrm>
              <a:off x="5145843" y="3604756"/>
              <a:ext cx="4345695" cy="1195844"/>
              <a:chOff x="4123654" y="2975785"/>
              <a:chExt cx="7295640" cy="2007605"/>
            </a:xfrm>
          </p:grpSpPr>
          <p:pic>
            <p:nvPicPr>
              <p:cNvPr id="22" name="Picture 21" descr="A graphic of a map of different buildings&#10;&#10;AI-generated content may be incorrect.">
                <a:extLst>
                  <a:ext uri="{FF2B5EF4-FFF2-40B4-BE49-F238E27FC236}">
                    <a16:creationId xmlns:a16="http://schemas.microsoft.com/office/drawing/2014/main" id="{D099C33B-5CE9-8C6A-A14D-64610031AA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23654" y="3205424"/>
                <a:ext cx="3572534" cy="1574184"/>
              </a:xfrm>
              <a:prstGeom prst="rect">
                <a:avLst/>
              </a:prstGeom>
            </p:spPr>
          </p:pic>
          <p:pic>
            <p:nvPicPr>
              <p:cNvPr id="23" name="Picture 22" descr="A logo with blue squares and a palm tree&#10;&#10;AI-generated content may be incorrect.">
                <a:extLst>
                  <a:ext uri="{FF2B5EF4-FFF2-40B4-BE49-F238E27FC236}">
                    <a16:creationId xmlns:a16="http://schemas.microsoft.com/office/drawing/2014/main" id="{3C43DB7B-283A-BE34-1808-745784692B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6936" y="2975785"/>
                <a:ext cx="3262358" cy="2007605"/>
              </a:xfrm>
              <a:prstGeom prst="rect">
                <a:avLst/>
              </a:prstGeom>
            </p:spPr>
          </p:pic>
        </p:grp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30FC280E-AA02-D3B6-DC75-BF8A55932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65985" y="3702538"/>
              <a:ext cx="1533683" cy="10156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5501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4" y="640080"/>
            <a:ext cx="5505132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6463" y="1382396"/>
            <a:ext cx="864108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5704" y="2880360"/>
            <a:ext cx="5505132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969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26" Type="http://schemas.openxmlformats.org/officeDocument/2006/relationships/slideLayout" Target="../slideLayouts/slideLayout74.xml"/><Relationship Id="rId39" Type="http://schemas.openxmlformats.org/officeDocument/2006/relationships/slideLayout" Target="../slideLayouts/slideLayout87.xml"/><Relationship Id="rId21" Type="http://schemas.openxmlformats.org/officeDocument/2006/relationships/slideLayout" Target="../slideLayouts/slideLayout69.xml"/><Relationship Id="rId34" Type="http://schemas.openxmlformats.org/officeDocument/2006/relationships/slideLayout" Target="../slideLayouts/slideLayout82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68.xml"/><Relationship Id="rId29" Type="http://schemas.openxmlformats.org/officeDocument/2006/relationships/slideLayout" Target="../slideLayouts/slideLayout77.xml"/><Relationship Id="rId41" Type="http://schemas.openxmlformats.org/officeDocument/2006/relationships/slideLayout" Target="../slideLayouts/slideLayout89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24" Type="http://schemas.openxmlformats.org/officeDocument/2006/relationships/slideLayout" Target="../slideLayouts/slideLayout72.xml"/><Relationship Id="rId32" Type="http://schemas.openxmlformats.org/officeDocument/2006/relationships/slideLayout" Target="../slideLayouts/slideLayout80.xml"/><Relationship Id="rId37" Type="http://schemas.openxmlformats.org/officeDocument/2006/relationships/slideLayout" Target="../slideLayouts/slideLayout85.xml"/><Relationship Id="rId40" Type="http://schemas.openxmlformats.org/officeDocument/2006/relationships/slideLayout" Target="../slideLayouts/slideLayout88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slideLayout" Target="../slideLayouts/slideLayout71.xml"/><Relationship Id="rId28" Type="http://schemas.openxmlformats.org/officeDocument/2006/relationships/slideLayout" Target="../slideLayouts/slideLayout76.xml"/><Relationship Id="rId36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31" Type="http://schemas.openxmlformats.org/officeDocument/2006/relationships/slideLayout" Target="../slideLayouts/slideLayout79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slideLayout" Target="../slideLayouts/slideLayout70.xml"/><Relationship Id="rId27" Type="http://schemas.openxmlformats.org/officeDocument/2006/relationships/slideLayout" Target="../slideLayouts/slideLayout75.xml"/><Relationship Id="rId30" Type="http://schemas.openxmlformats.org/officeDocument/2006/relationships/slideLayout" Target="../slideLayouts/slideLayout78.xml"/><Relationship Id="rId35" Type="http://schemas.openxmlformats.org/officeDocument/2006/relationships/slideLayout" Target="../slideLayouts/slideLayout83.xml"/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5" Type="http://schemas.openxmlformats.org/officeDocument/2006/relationships/slideLayout" Target="../slideLayouts/slideLayout73.xml"/><Relationship Id="rId33" Type="http://schemas.openxmlformats.org/officeDocument/2006/relationships/slideLayout" Target="../slideLayouts/slideLayout81.xml"/><Relationship Id="rId38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3480" y="511176"/>
            <a:ext cx="1472184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3480" y="2555875"/>
            <a:ext cx="1472184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73480" y="8898891"/>
            <a:ext cx="38404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54040" y="8898891"/>
            <a:ext cx="576072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054840" y="8898891"/>
            <a:ext cx="38404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20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90" r:id="rId18"/>
    <p:sldLayoutId id="2147483791" r:id="rId19"/>
    <p:sldLayoutId id="2147483792" r:id="rId20"/>
    <p:sldLayoutId id="2147483793" r:id="rId21"/>
    <p:sldLayoutId id="2147483795" r:id="rId22"/>
    <p:sldLayoutId id="2147483796" r:id="rId23"/>
    <p:sldLayoutId id="2147483797" r:id="rId24"/>
    <p:sldLayoutId id="2147483798" r:id="rId25"/>
    <p:sldLayoutId id="2147483799" r:id="rId26"/>
    <p:sldLayoutId id="2147483800" r:id="rId27"/>
    <p:sldLayoutId id="2147483801" r:id="rId28"/>
    <p:sldLayoutId id="2147483802" r:id="rId29"/>
    <p:sldLayoutId id="2147483803" r:id="rId30"/>
    <p:sldLayoutId id="2147483804" r:id="rId31"/>
    <p:sldLayoutId id="2147483805" r:id="rId32"/>
    <p:sldLayoutId id="2147483806" r:id="rId33"/>
    <p:sldLayoutId id="2147483807" r:id="rId34"/>
    <p:sldLayoutId id="2147483808" r:id="rId35"/>
    <p:sldLayoutId id="2147483718" r:id="rId36"/>
    <p:sldLayoutId id="2147483719" r:id="rId37"/>
    <p:sldLayoutId id="2147483720" r:id="rId38"/>
    <p:sldLayoutId id="2147483721" r:id="rId39"/>
    <p:sldLayoutId id="2147483722" r:id="rId40"/>
    <p:sldLayoutId id="2147483723" r:id="rId41"/>
    <p:sldLayoutId id="2147483724" r:id="rId42"/>
    <p:sldLayoutId id="2147483725" r:id="rId43"/>
    <p:sldLayoutId id="2147483726" r:id="rId44"/>
    <p:sldLayoutId id="2147483727" r:id="rId45"/>
    <p:sldLayoutId id="2147483728" r:id="rId46"/>
    <p:sldLayoutId id="2147483729" r:id="rId47"/>
    <p:sldLayoutId id="2147483709" r:id="rId48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24" userDrawn="1">
          <p15:clr>
            <a:srgbClr val="F26B43"/>
          </p15:clr>
        </p15:guide>
        <p15:guide id="2" pos="537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3480" y="511176"/>
            <a:ext cx="1472184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3480" y="2555875"/>
            <a:ext cx="1472184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73480" y="8898891"/>
            <a:ext cx="38404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54040" y="8898891"/>
            <a:ext cx="576072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054840" y="8898891"/>
            <a:ext cx="38404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4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69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66" r:id="rId15"/>
    <p:sldLayoutId id="2147483747" r:id="rId16"/>
    <p:sldLayoutId id="2147483750" r:id="rId17"/>
    <p:sldLayoutId id="2147483810" r:id="rId18"/>
    <p:sldLayoutId id="2147483809" r:id="rId19"/>
    <p:sldLayoutId id="2147483744" r:id="rId20"/>
    <p:sldLayoutId id="2147483748" r:id="rId21"/>
    <p:sldLayoutId id="2147483745" r:id="rId22"/>
    <p:sldLayoutId id="2147483746" r:id="rId23"/>
    <p:sldLayoutId id="2147483693" r:id="rId24"/>
    <p:sldLayoutId id="2147483751" r:id="rId25"/>
    <p:sldLayoutId id="2147483752" r:id="rId26"/>
    <p:sldLayoutId id="2147483767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68" r:id="rId33"/>
    <p:sldLayoutId id="2147483758" r:id="rId34"/>
    <p:sldLayoutId id="2147483759" r:id="rId35"/>
    <p:sldLayoutId id="2147483760" r:id="rId36"/>
    <p:sldLayoutId id="2147483761" r:id="rId37"/>
    <p:sldLayoutId id="2147483762" r:id="rId38"/>
    <p:sldLayoutId id="2147483763" r:id="rId39"/>
    <p:sldLayoutId id="2147483764" r:id="rId40"/>
    <p:sldLayoutId id="2147483765" r:id="rId4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file/d/1MFqrY3BDcJtC-O0auCWbZpiz_iRFUilH/view?usp=sharing" TargetMode="External"/><Relationship Id="rId1" Type="http://schemas.openxmlformats.org/officeDocument/2006/relationships/slideLayout" Target="../slideLayouts/slideLayout7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C70617A3-B544-3CBE-683E-27DDAD0E4856}"/>
              </a:ext>
            </a:extLst>
          </p:cNvPr>
          <p:cNvSpPr/>
          <p:nvPr/>
        </p:nvSpPr>
        <p:spPr>
          <a:xfrm rot="16200000">
            <a:off x="11982458" y="4516588"/>
            <a:ext cx="9601200" cy="568024"/>
          </a:xfrm>
          <a:prstGeom prst="round2SameRect">
            <a:avLst>
              <a:gd name="adj1" fmla="val 5419"/>
              <a:gd name="adj2" fmla="val 0"/>
            </a:avLst>
          </a:prstGeom>
          <a:solidFill>
            <a:srgbClr val="E4E8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36DB5711-EBBE-588C-36AB-03CFC494C3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943895"/>
              </p:ext>
            </p:extLst>
          </p:nvPr>
        </p:nvGraphicFramePr>
        <p:xfrm>
          <a:off x="9837092" y="6682652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07655659-C032-2C89-50EB-1152D9952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714372"/>
              </p:ext>
            </p:extLst>
          </p:nvPr>
        </p:nvGraphicFramePr>
        <p:xfrm>
          <a:off x="9837092" y="7102590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4F048A95-5E71-CF08-938B-651BBFCA80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599220"/>
              </p:ext>
            </p:extLst>
          </p:nvPr>
        </p:nvGraphicFramePr>
        <p:xfrm>
          <a:off x="9837092" y="7532729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dirty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D31E8790-C096-AE2C-55E8-5EA475C9BD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050581"/>
              </p:ext>
            </p:extLst>
          </p:nvPr>
        </p:nvGraphicFramePr>
        <p:xfrm>
          <a:off x="9837092" y="7952663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5756EC92-637F-A0B6-6C54-576E3DFE2D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440175"/>
              </p:ext>
            </p:extLst>
          </p:nvPr>
        </p:nvGraphicFramePr>
        <p:xfrm>
          <a:off x="9837092" y="8371317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6A9C34E3-1638-9909-79A1-34D5B9572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943925"/>
              </p:ext>
            </p:extLst>
          </p:nvPr>
        </p:nvGraphicFramePr>
        <p:xfrm>
          <a:off x="9837092" y="8788691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2680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55BF3-FB1E-94B9-C77A-72A74034F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710705C-96E9-48ED-D9FB-49BCCECB668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460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A6AC2-329C-8FC4-A5C1-0DA8E15CA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AD15273-3B6C-7DD2-C857-49B2E8ADA53A}"/>
              </a:ext>
            </a:extLst>
          </p:cNvPr>
          <p:cNvSpPr>
            <a:spLocks noGrp="1"/>
          </p:cNvSpPr>
          <p:nvPr>
            <p:ph type="pic" idx="4294967295"/>
          </p:nvPr>
        </p:nvSpPr>
        <p:spPr>
          <a:xfrm>
            <a:off x="3835400" y="2766623"/>
            <a:ext cx="9067799" cy="508127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74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27945-6013-DFF6-6523-1A4484AF3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0CDD756-3EBA-6B07-BC80-D3F950D2BF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ED911E-1C72-FC0B-3A16-09E2F9BF887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33AEAC-2A5B-8756-3D91-8F3363188D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B931B08-A5BD-18B4-AB5B-B678C37D384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C544D6B-5F86-5F41-6AAD-875DFDB391D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C626272-7E2C-2104-9034-DC7EBFE717F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4A8568D-32BE-23AC-A279-760C1230C8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38750E2-6F11-230B-B762-A5BF029F4A6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AA42F09-54C9-B07A-FA26-8C1A17C0BC4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4A961B2-B923-652C-8EF1-3F922393968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397CF0D-6C43-7622-AB90-FD901AA95CC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71A00AA-F220-F5BF-E5C6-F799382DB73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303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71C8D-4F1C-C802-E0AF-D2BC3A41C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7E8B7D8-D485-9198-36BD-2A66BDF38384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3195596" y="2855030"/>
            <a:ext cx="10677607" cy="476332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C195E6F-ED90-74FE-D8F0-26A9A49F4EEE}"/>
              </a:ext>
            </a:extLst>
          </p:cNvPr>
          <p:cNvSpPr/>
          <p:nvPr/>
        </p:nvSpPr>
        <p:spPr>
          <a:xfrm>
            <a:off x="657966" y="4422362"/>
            <a:ext cx="2455640" cy="1130998"/>
          </a:xfrm>
          <a:custGeom>
            <a:avLst/>
            <a:gdLst>
              <a:gd name="csX0" fmla="*/ 2455640 w 2455640"/>
              <a:gd name="csY0" fmla="*/ 0 h 1130998"/>
              <a:gd name="csX1" fmla="*/ 0 w 2455640"/>
              <a:gd name="csY1" fmla="*/ 0 h 1130998"/>
              <a:gd name="csX2" fmla="*/ 0 w 2455640"/>
              <a:gd name="csY2" fmla="*/ 1130999 h 1130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455640" h="1130998">
                <a:moveTo>
                  <a:pt x="2455640" y="0"/>
                </a:moveTo>
                <a:lnTo>
                  <a:pt x="0" y="0"/>
                </a:lnTo>
                <a:lnTo>
                  <a:pt x="0" y="1130999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5459F26-75F3-D516-C5A6-252F43AAA674}"/>
              </a:ext>
            </a:extLst>
          </p:cNvPr>
          <p:cNvGrpSpPr/>
          <p:nvPr/>
        </p:nvGrpSpPr>
        <p:grpSpPr>
          <a:xfrm>
            <a:off x="1294972" y="3022532"/>
            <a:ext cx="14449080" cy="392964"/>
            <a:chOff x="1294972" y="3022532"/>
            <a:chExt cx="14449080" cy="392964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F7D8605-35F0-E8A1-5683-49D7C0BAD8A6}"/>
                </a:ext>
              </a:extLst>
            </p:cNvPr>
            <p:cNvCxnSpPr>
              <a:cxnSpLocks/>
            </p:cNvCxnSpPr>
            <p:nvPr/>
          </p:nvCxnSpPr>
          <p:spPr>
            <a:xfrm>
              <a:off x="1354952" y="3406261"/>
              <a:ext cx="14389100" cy="0"/>
            </a:xfrm>
            <a:prstGeom prst="line">
              <a:avLst/>
            </a:prstGeom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CFD20C9-0387-9A13-F5BC-1DD21AFBDC11}"/>
                </a:ext>
              </a:extLst>
            </p:cNvPr>
            <p:cNvSpPr txBox="1"/>
            <p:nvPr/>
          </p:nvSpPr>
          <p:spPr>
            <a:xfrm>
              <a:off x="14778852" y="3046164"/>
              <a:ext cx="9652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ar-SA" sz="1800" dirty="0">
                  <a:solidFill>
                    <a:srgbClr val="C00000"/>
                  </a:solidFill>
                  <a:latin typeface="Alexandria" pitchFamily="2" charset="-78"/>
                  <a:cs typeface="Alexandria" pitchFamily="2" charset="-78"/>
                </a:rPr>
                <a:t>قمة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7C8E0A4-FE66-D32E-F465-1D308A74C926}"/>
                </a:ext>
              </a:extLst>
            </p:cNvPr>
            <p:cNvSpPr txBox="1"/>
            <p:nvPr/>
          </p:nvSpPr>
          <p:spPr>
            <a:xfrm>
              <a:off x="1294972" y="3022532"/>
              <a:ext cx="9652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>
                  <a:solidFill>
                    <a:srgbClr val="C00000"/>
                  </a:solidFill>
                  <a:latin typeface="Alexandria" pitchFamily="2" charset="-78"/>
                  <a:cs typeface="Alexandria" pitchFamily="2" charset="-78"/>
                </a:rPr>
                <a:t>Top</a:t>
              </a:r>
              <a:endParaRPr lang="en-US">
                <a:solidFill>
                  <a:srgbClr val="C00000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0C30B21-B39B-3AD8-0C01-22A8A3F4236E}"/>
              </a:ext>
            </a:extLst>
          </p:cNvPr>
          <p:cNvGrpSpPr/>
          <p:nvPr/>
        </p:nvGrpSpPr>
        <p:grpSpPr>
          <a:xfrm>
            <a:off x="1227953" y="4937929"/>
            <a:ext cx="14507347" cy="382458"/>
            <a:chOff x="1227953" y="4937929"/>
            <a:chExt cx="14507347" cy="38245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ABA5EE6-01B4-5C9E-8F9A-A24B18E76FD0}"/>
                </a:ext>
              </a:extLst>
            </p:cNvPr>
            <p:cNvCxnSpPr>
              <a:cxnSpLocks/>
            </p:cNvCxnSpPr>
            <p:nvPr/>
          </p:nvCxnSpPr>
          <p:spPr>
            <a:xfrm>
              <a:off x="1324747" y="5319051"/>
              <a:ext cx="14389100" cy="0"/>
            </a:xfrm>
            <a:prstGeom prst="line">
              <a:avLst/>
            </a:prstGeom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BDE7DA5-60C0-20FA-D902-86BEA361EAEA}"/>
                </a:ext>
              </a:extLst>
            </p:cNvPr>
            <p:cNvSpPr txBox="1"/>
            <p:nvPr/>
          </p:nvSpPr>
          <p:spPr>
            <a:xfrm>
              <a:off x="14770100" y="4937929"/>
              <a:ext cx="9652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ar-SA">
                  <a:solidFill>
                    <a:srgbClr val="C00000"/>
                  </a:solidFill>
                  <a:latin typeface="Alexandria" pitchFamily="2" charset="-78"/>
                  <a:cs typeface="Alexandria" pitchFamily="2" charset="-78"/>
                </a:rPr>
                <a:t>وسط</a:t>
              </a:r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D287AFD-6DED-2C26-BDD6-2B4DBFDB0920}"/>
                </a:ext>
              </a:extLst>
            </p:cNvPr>
            <p:cNvSpPr txBox="1"/>
            <p:nvPr/>
          </p:nvSpPr>
          <p:spPr>
            <a:xfrm>
              <a:off x="1227953" y="4951055"/>
              <a:ext cx="174903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>
                  <a:solidFill>
                    <a:srgbClr val="C00000"/>
                  </a:solidFill>
                  <a:latin typeface="Alexandria" pitchFamily="2" charset="-78"/>
                  <a:cs typeface="Alexandria" pitchFamily="2" charset="-78"/>
                </a:rPr>
                <a:t>Middle</a:t>
              </a:r>
              <a:endParaRPr lang="en-US">
                <a:solidFill>
                  <a:srgbClr val="C00000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06E2359-3F75-90B6-5F08-139147E48EFD}"/>
              </a:ext>
            </a:extLst>
          </p:cNvPr>
          <p:cNvGrpSpPr/>
          <p:nvPr/>
        </p:nvGrpSpPr>
        <p:grpSpPr>
          <a:xfrm>
            <a:off x="1333500" y="6534216"/>
            <a:ext cx="14380347" cy="384693"/>
            <a:chOff x="1333500" y="6534216"/>
            <a:chExt cx="14380347" cy="384693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B724485-2E0A-3CF0-4B38-A10B6C5E0BCE}"/>
                </a:ext>
              </a:extLst>
            </p:cNvPr>
            <p:cNvCxnSpPr>
              <a:cxnSpLocks/>
            </p:cNvCxnSpPr>
            <p:nvPr/>
          </p:nvCxnSpPr>
          <p:spPr>
            <a:xfrm>
              <a:off x="1346200" y="6915339"/>
              <a:ext cx="14367647" cy="0"/>
            </a:xfrm>
            <a:prstGeom prst="line">
              <a:avLst/>
            </a:prstGeom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0E33BF3-6724-4703-FD72-D40B4EE9C4F3}"/>
                </a:ext>
              </a:extLst>
            </p:cNvPr>
            <p:cNvSpPr txBox="1"/>
            <p:nvPr/>
          </p:nvSpPr>
          <p:spPr>
            <a:xfrm>
              <a:off x="14748647" y="6534216"/>
              <a:ext cx="9652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ar-SA" sz="1800">
                  <a:solidFill>
                    <a:srgbClr val="C00000"/>
                  </a:solidFill>
                  <a:latin typeface="Alexandria" pitchFamily="2" charset="-78"/>
                  <a:cs typeface="Alexandria" pitchFamily="2" charset="-78"/>
                </a:rPr>
                <a:t>قاعدة</a:t>
              </a:r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34990D8-176A-8366-AE7E-DEFEC398375C}"/>
                </a:ext>
              </a:extLst>
            </p:cNvPr>
            <p:cNvSpPr txBox="1"/>
            <p:nvPr/>
          </p:nvSpPr>
          <p:spPr>
            <a:xfrm>
              <a:off x="1333500" y="6549577"/>
              <a:ext cx="9652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>
                  <a:solidFill>
                    <a:srgbClr val="C00000"/>
                  </a:solidFill>
                  <a:latin typeface="Alexandria" pitchFamily="2" charset="-78"/>
                  <a:cs typeface="Alexandria" pitchFamily="2" charset="-78"/>
                </a:rPr>
                <a:t>base</a:t>
              </a:r>
              <a:endParaRPr lang="en-US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892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86DB0-D6DB-A715-F53B-2886AB6B2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170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24355-770B-A8F5-662D-8A3E5B016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771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9ADE2-5960-9759-FFE8-67802CCCB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901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33C60-DD62-90B6-B99F-253BFB297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076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7834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9CC21-A80F-8311-E9F5-8F02963C6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002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6310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7567AE-0B78-5578-65E7-68694AF7A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E891B4B-5F1F-AD9F-6157-845BDE8C52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567892"/>
              </p:ext>
            </p:extLst>
          </p:nvPr>
        </p:nvGraphicFramePr>
        <p:xfrm>
          <a:off x="9632044" y="8885526"/>
          <a:ext cx="1573213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3213">
                  <a:extLst>
                    <a:ext uri="{9D8B030D-6E8A-4147-A177-3AD203B41FA5}">
                      <a16:colId xmlns:a16="http://schemas.microsoft.com/office/drawing/2014/main" val="620421894"/>
                    </a:ext>
                  </a:extLst>
                </a:gridCol>
              </a:tblGrid>
              <a:tr h="244106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latin typeface="Alexandria ExtraBold" pitchFamily="2" charset="-78"/>
                          <a:cs typeface="Alexandria ExtraBold" pitchFamily="2" charset="-78"/>
                          <a:hlinkClick r:id="rId2"/>
                        </a:rPr>
                        <a:t>Font Alexandria</a:t>
                      </a:r>
                      <a:endParaRPr lang="ar-SA" sz="1200" b="1"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2324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5652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8DAC9-3950-4048-586D-25AFDF9C8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FB2C0E8-3B2C-E358-4B4B-3CC1C1CC80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3597" y="2425830"/>
            <a:ext cx="6522038" cy="2300429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A6AE958-3D91-F1CA-469F-4C52DE1276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8507" y="5790396"/>
            <a:ext cx="6572217" cy="2310703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9AC61B-97AB-4C1D-250C-801F80603E9A}"/>
              </a:ext>
            </a:extLst>
          </p:cNvPr>
          <p:cNvSpPr txBox="1">
            <a:spLocks/>
          </p:cNvSpPr>
          <p:nvPr/>
        </p:nvSpPr>
        <p:spPr>
          <a:xfrm>
            <a:off x="883597" y="2218948"/>
            <a:ext cx="6522038" cy="27271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040" indent="-320040" algn="l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3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01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AEABC7A-A223-A260-CD49-030AA5B06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514930"/>
              </p:ext>
            </p:extLst>
          </p:nvPr>
        </p:nvGraphicFramePr>
        <p:xfrm>
          <a:off x="9678605" y="2768181"/>
          <a:ext cx="3584324" cy="134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4324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chemeClr val="bg1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30284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901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487436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ABDE7EB-D295-AF52-B1DD-503F4E97D0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525666"/>
              </p:ext>
            </p:extLst>
          </p:nvPr>
        </p:nvGraphicFramePr>
        <p:xfrm>
          <a:off x="9678605" y="7164825"/>
          <a:ext cx="3584324" cy="134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4324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chemeClr val="bg1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30284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901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4874368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532DC07A-D479-71E3-A5AF-93B12E2C48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676192"/>
              </p:ext>
            </p:extLst>
          </p:nvPr>
        </p:nvGraphicFramePr>
        <p:xfrm>
          <a:off x="9678605" y="4737735"/>
          <a:ext cx="3584324" cy="1681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4324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chemeClr val="bg1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30284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901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4874368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3761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7219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558C4-1468-1879-E15A-B2F9FABBB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F5C7C3E-2A10-D0C1-ADCF-12B711A44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425075"/>
              </p:ext>
            </p:extLst>
          </p:nvPr>
        </p:nvGraphicFramePr>
        <p:xfrm>
          <a:off x="977900" y="3207531"/>
          <a:ext cx="10324218" cy="49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0703">
                  <a:extLst>
                    <a:ext uri="{9D8B030D-6E8A-4147-A177-3AD203B41FA5}">
                      <a16:colId xmlns:a16="http://schemas.microsoft.com/office/drawing/2014/main" val="1797599619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1254113901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1788603925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</a:tblGrid>
              <a:tr h="6190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6190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6190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  <a:tr h="6190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5671864"/>
                  </a:ext>
                </a:extLst>
              </a:tr>
              <a:tr h="6190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4768688"/>
                  </a:ext>
                </a:extLst>
              </a:tr>
              <a:tr h="6190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792760"/>
                  </a:ext>
                </a:extLst>
              </a:tr>
              <a:tr h="6190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5892391"/>
                  </a:ext>
                </a:extLst>
              </a:tr>
              <a:tr h="6190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4830697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11DBD4D-6833-72C7-FCBA-537C25A8C2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750805"/>
              </p:ext>
            </p:extLst>
          </p:nvPr>
        </p:nvGraphicFramePr>
        <p:xfrm>
          <a:off x="11582400" y="3052869"/>
          <a:ext cx="4508500" cy="5075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8500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5075131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ysClr val="windowText" lastClr="000000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.</a:t>
                      </a:r>
                    </a:p>
                  </a:txBody>
                  <a:tcPr marL="86944" marR="86944" marT="43472" marB="4347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3761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2670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2B18D-FB39-491A-2731-05DB67194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2798E16-6566-76B7-D984-BF705C6F2F7A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6230295" y="2697669"/>
            <a:ext cx="4637237" cy="525847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487C19F8-C110-3E12-0D35-F916A7A93459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11270342" y="2697668"/>
            <a:ext cx="4637236" cy="5258478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DFDD43E2-6B81-CB10-A10A-70837A342638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1190248" y="2697669"/>
            <a:ext cx="4637237" cy="525847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085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3FEAA-CA5D-6E45-C8FA-B10E29596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B141EDC-0744-7439-84C0-D06927053F9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2E6A86-B01C-330D-E10A-C3B874E9CC9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09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53451-104A-232D-D605-D5DD47FE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63423EE-BE71-75A7-4319-225C86BFD87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E62661-90A1-233D-9BC2-86D4FA02991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87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AF84C-4A11-B891-C096-C275B0301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CCD7E6E-ECEA-AD23-A32B-6AC9DCD8B7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00364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15</Words>
  <Application>Microsoft Office PowerPoint</Application>
  <PresentationFormat>Custom</PresentationFormat>
  <Paragraphs>14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Alexandria ExtraBold</vt:lpstr>
      <vt:lpstr>Alexandria</vt:lpstr>
      <vt:lpstr>Aptos Display</vt:lpstr>
      <vt:lpstr>Arial</vt:lpstr>
      <vt:lpstr>Alexandria Light</vt:lpstr>
      <vt:lpstr>DIN NEXT™ ARABIC REGULAR</vt:lpstr>
      <vt:lpstr>Alexandria Medium</vt:lpstr>
      <vt:lpstr>Aptos</vt:lpstr>
      <vt:lpstr>Alexandria Black</vt:lpstr>
      <vt:lpstr>Alexandria SemiBold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Mawadah Aloufi</dc:creator>
  <cp:lastModifiedBy>Shahad Alzahrani</cp:lastModifiedBy>
  <cp:revision>3</cp:revision>
  <cp:lastPrinted>2026-04-12T10:09:58Z</cp:lastPrinted>
  <dcterms:created xsi:type="dcterms:W3CDTF">2026-03-04T11:20:03Z</dcterms:created>
  <dcterms:modified xsi:type="dcterms:W3CDTF">2026-06-23T12:02:25Z</dcterms:modified>
</cp:coreProperties>
</file>